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67" r:id="rId2"/>
    <p:sldId id="529" r:id="rId3"/>
    <p:sldId id="535" r:id="rId4"/>
    <p:sldId id="570" r:id="rId5"/>
    <p:sldId id="497" r:id="rId6"/>
    <p:sldId id="538" r:id="rId7"/>
    <p:sldId id="537" r:id="rId8"/>
    <p:sldId id="539" r:id="rId9"/>
    <p:sldId id="561" r:id="rId10"/>
    <p:sldId id="540" r:id="rId11"/>
    <p:sldId id="562" r:id="rId12"/>
    <p:sldId id="541" r:id="rId13"/>
    <p:sldId id="542" r:id="rId14"/>
    <p:sldId id="543" r:id="rId15"/>
    <p:sldId id="544" r:id="rId16"/>
    <p:sldId id="546" r:id="rId17"/>
    <p:sldId id="547" r:id="rId18"/>
    <p:sldId id="545" r:id="rId19"/>
    <p:sldId id="571" r:id="rId20"/>
    <p:sldId id="548" r:id="rId21"/>
    <p:sldId id="550" r:id="rId22"/>
    <p:sldId id="551" r:id="rId23"/>
    <p:sldId id="552" r:id="rId24"/>
    <p:sldId id="553" r:id="rId25"/>
    <p:sldId id="554" r:id="rId26"/>
    <p:sldId id="555" r:id="rId27"/>
    <p:sldId id="556" r:id="rId28"/>
    <p:sldId id="557" r:id="rId29"/>
    <p:sldId id="549" r:id="rId30"/>
    <p:sldId id="558" r:id="rId31"/>
    <p:sldId id="572" r:id="rId32"/>
    <p:sldId id="563" r:id="rId33"/>
  </p:sldIdLst>
  <p:sldSz cx="9144000" cy="5143500" type="screen16x9"/>
  <p:notesSz cx="9144000" cy="6858000"/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27">
          <p15:clr>
            <a:srgbClr val="A4A3A4"/>
          </p15:clr>
        </p15:guide>
        <p15:guide id="6" pos="2875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F65"/>
    <a:srgbClr val="00889C"/>
    <a:srgbClr val="00A955"/>
    <a:srgbClr val="0061B0"/>
    <a:srgbClr val="CEEAFF"/>
    <a:srgbClr val="F6E8DA"/>
    <a:srgbClr val="D8202B"/>
    <a:srgbClr val="878787"/>
    <a:srgbClr val="929292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7" autoAdjust="0"/>
    <p:restoredTop sz="84953" autoAdjust="0"/>
  </p:normalViewPr>
  <p:slideViewPr>
    <p:cSldViewPr snapToGrid="0" snapToObjects="1">
      <p:cViewPr varScale="1">
        <p:scale>
          <a:sx n="147" d="100"/>
          <a:sy n="147" d="100"/>
        </p:scale>
        <p:origin x="1424" y="192"/>
      </p:cViewPr>
      <p:guideLst>
        <p:guide orient="horz" pos="2160"/>
        <p:guide pos="3840"/>
        <p:guide orient="horz" pos="1621"/>
        <p:guide orient="horz" pos="680"/>
        <p:guide orient="horz" pos="2927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2018/11/23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0001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2018/11/23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9079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089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6038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E6A57-F93F-4043-ABFB-320706E9B7A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7005354" y="309659"/>
            <a:ext cx="2091469" cy="612832"/>
            <a:chOff x="2244995" y="506963"/>
            <a:chExt cx="2391417" cy="716268"/>
          </a:xfrm>
        </p:grpSpPr>
        <p:sp>
          <p:nvSpPr>
            <p:cNvPr id="3" name="文本框 2"/>
            <p:cNvSpPr txBox="1"/>
            <p:nvPr/>
          </p:nvSpPr>
          <p:spPr>
            <a:xfrm>
              <a:off x="2811024" y="547549"/>
              <a:ext cx="1825388" cy="642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accent1"/>
                  </a:solidFill>
                  <a:latin typeface="华文行楷" panose="02010800040101010101" charset="-122"/>
                  <a:ea typeface="华文行楷" panose="02010800040101010101" charset="-122"/>
                  <a:cs typeface="华文行楷" panose="02010800040101010101" charset="-122"/>
                </a:rPr>
                <a:t>南通大学</a:t>
              </a:r>
              <a:endParaRPr kumimoji="1" lang="en-US" altLang="zh-CN" sz="2400" dirty="0">
                <a:solidFill>
                  <a:schemeClr val="accent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endParaRPr>
            </a:p>
            <a:p>
              <a:pPr algn="ctr">
                <a:lnSpc>
                  <a:spcPct val="90000"/>
                </a:lnSpc>
              </a:pPr>
              <a:r>
                <a:rPr kumimoji="1" lang="zh-CN" altLang="en-US" sz="900" dirty="0">
                  <a:solidFill>
                    <a:schemeClr val="accent1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kumimoji="1" lang="en-US" altLang="zh-CN" sz="800" dirty="0">
                  <a:solidFill>
                    <a:schemeClr val="accent1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NANTONG</a:t>
              </a:r>
              <a:r>
                <a:rPr kumimoji="1" lang="zh-CN" altLang="en-US" sz="800" dirty="0">
                  <a:solidFill>
                    <a:schemeClr val="accent1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kumimoji="1" lang="en-US" altLang="zh-CN" sz="800" dirty="0">
                  <a:solidFill>
                    <a:schemeClr val="accent1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UNIVERSITY</a:t>
              </a:r>
              <a:endParaRPr kumimoji="1" lang="zh-CN" altLang="en-US" sz="800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995" y="506963"/>
              <a:ext cx="721853" cy="71626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16" y="4369406"/>
            <a:ext cx="1632769" cy="693928"/>
          </a:xfrm>
          <a:prstGeom prst="rect">
            <a:avLst/>
          </a:prstGeom>
        </p:spPr>
      </p:pic>
      <p:sp>
        <p:nvSpPr>
          <p:cNvPr id="14" name="TextBox 1"/>
          <p:cNvSpPr txBox="1"/>
          <p:nvPr/>
        </p:nvSpPr>
        <p:spPr>
          <a:xfrm>
            <a:off x="3087618" y="2704791"/>
            <a:ext cx="5896042" cy="35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Xiang Chen</a:t>
            </a:r>
            <a:r>
              <a:rPr lang="en-US" altLang="zh-CN" sz="1300" baseline="30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3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Yingquan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Zhao</a:t>
            </a:r>
            <a:r>
              <a:rPr lang="en-US" altLang="zh-CN" sz="1300" baseline="30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1,4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3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Zhanqi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Cui</a:t>
            </a:r>
            <a:r>
              <a:rPr lang="en-US" altLang="zh-CN" sz="1300" baseline="30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3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Guozhu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Meng</a:t>
            </a:r>
            <a:r>
              <a:rPr lang="en-US" altLang="zh-CN" sz="1300" baseline="30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, Yang Liu</a:t>
            </a:r>
            <a:r>
              <a:rPr lang="en-US" altLang="zh-CN" sz="13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,</a:t>
            </a:r>
            <a:r>
              <a:rPr lang="zh-CN" alt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3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Zan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Wang</a:t>
            </a:r>
            <a:r>
              <a:rPr lang="en-US" altLang="zh-CN" sz="13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50283" y="3245554"/>
            <a:ext cx="6263235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2. Beijing Information Science and Technology University , Beijing, China</a:t>
            </a:r>
          </a:p>
          <a:p>
            <a:pPr algn="r">
              <a:lnSpc>
                <a:spcPct val="130000"/>
              </a:lnSpc>
            </a:pPr>
            <a:r>
              <a:rPr lang="en-US" altLang="zh-CN" sz="1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 Key Laboratory of Information Security</a:t>
            </a:r>
            <a:r>
              <a:rPr lang="zh-CN" alt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,</a:t>
            </a:r>
            <a:r>
              <a:rPr lang="zh-CN" alt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Beijing</a:t>
            </a:r>
            <a:r>
              <a:rPr lang="zh-CN" alt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,</a:t>
            </a:r>
            <a:r>
              <a:rPr lang="zh-CN" alt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China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3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algn="r">
              <a:lnSpc>
                <a:spcPct val="130000"/>
              </a:lnSpc>
            </a:pPr>
            <a:r>
              <a:rPr lang="en-US" altLang="zh-CN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4. </a:t>
            </a:r>
            <a:r>
              <a:rPr 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School of Computer Software, Tianjin University, China</a:t>
            </a:r>
          </a:p>
          <a:p>
            <a:pPr algn="r">
              <a:lnSpc>
                <a:spcPct val="130000"/>
              </a:lnSpc>
            </a:pPr>
            <a:r>
              <a:rPr lang="en-US" altLang="zh-CN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5. </a:t>
            </a:r>
            <a:r>
              <a:rPr lang="en-US" altLang="zh-CN" sz="13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Nanyang</a:t>
            </a:r>
            <a:r>
              <a:rPr lang="en-US" altLang="zh-CN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Technological University</a:t>
            </a:r>
            <a:r>
              <a:rPr lang="zh-CN" alt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Singapore</a:t>
            </a:r>
            <a:r>
              <a:rPr lang="zh-CN" altLang="en-US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sz="13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44480" y="3015183"/>
            <a:ext cx="5469038" cy="35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3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1. School of Computer Science &amp; Technology, Nantong University, China</a:t>
            </a:r>
          </a:p>
        </p:txBody>
      </p:sp>
      <p:sp>
        <p:nvSpPr>
          <p:cNvPr id="19" name="Rectangle 4"/>
          <p:cNvSpPr/>
          <p:nvPr/>
        </p:nvSpPr>
        <p:spPr>
          <a:xfrm>
            <a:off x="0" y="1204693"/>
            <a:ext cx="9144000" cy="13971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22"/>
          <p:cNvSpPr/>
          <p:nvPr/>
        </p:nvSpPr>
        <p:spPr>
          <a:xfrm>
            <a:off x="315589" y="1467131"/>
            <a:ext cx="8634202" cy="93102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Large-scale Empirical Studies on Effort-aware Security Vulnerability Prediction Methods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35" y="4467381"/>
            <a:ext cx="602002" cy="562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ECCB78-D6FC-E948-97C1-65EEE3D44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80" y="4452520"/>
            <a:ext cx="524237" cy="5423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95" y="4417533"/>
            <a:ext cx="654179" cy="654179"/>
          </a:xfrm>
          <a:prstGeom prst="rect">
            <a:avLst/>
          </a:prstGeom>
        </p:spPr>
      </p:pic>
      <p:pic>
        <p:nvPicPr>
          <p:cNvPr id="9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6376" y="4518599"/>
            <a:ext cx="1266267" cy="481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3045658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Methodology 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77142" y="1362406"/>
            <a:ext cx="1252324" cy="1447216"/>
            <a:chOff x="977142" y="1299341"/>
            <a:chExt cx="1252324" cy="144721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951" y="1379243"/>
              <a:ext cx="666750" cy="628650"/>
            </a:xfrm>
            <a:prstGeom prst="rect">
              <a:avLst/>
            </a:prstGeom>
          </p:spPr>
        </p:pic>
        <p:sp>
          <p:nvSpPr>
            <p:cNvPr id="12" name="文本框 9"/>
            <p:cNvSpPr txBox="1"/>
            <p:nvPr/>
          </p:nvSpPr>
          <p:spPr>
            <a:xfrm>
              <a:off x="1024441" y="2007893"/>
              <a:ext cx="11590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36</a:t>
              </a:r>
            </a:p>
            <a:p>
              <a:pPr algn="ctr"/>
              <a:r>
                <a:rPr lang="en-US" altLang="zh-CN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Supervised</a:t>
              </a:r>
            </a:p>
            <a:p>
              <a:pPr algn="ctr"/>
              <a:r>
                <a:rPr lang="en-US" altLang="zh-CN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methods</a:t>
              </a:r>
              <a:endPara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矩形 14"/>
            <p:cNvSpPr/>
            <p:nvPr/>
          </p:nvSpPr>
          <p:spPr>
            <a:xfrm>
              <a:off x="977142" y="1299341"/>
              <a:ext cx="1252324" cy="144721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28811" y="3351490"/>
            <a:ext cx="1300655" cy="1447216"/>
            <a:chOff x="2538248" y="2925817"/>
            <a:chExt cx="1300655" cy="14472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434" y="3005719"/>
              <a:ext cx="666750" cy="628650"/>
            </a:xfrm>
            <a:prstGeom prst="rect">
              <a:avLst/>
            </a:prstGeom>
          </p:spPr>
        </p:pic>
        <p:sp>
          <p:nvSpPr>
            <p:cNvPr id="15" name="文本框 9"/>
            <p:cNvSpPr txBox="1"/>
            <p:nvPr/>
          </p:nvSpPr>
          <p:spPr>
            <a:xfrm>
              <a:off x="2538248" y="3634369"/>
              <a:ext cx="13006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12</a:t>
              </a:r>
            </a:p>
            <a:p>
              <a:pPr algn="ctr"/>
              <a:r>
                <a:rPr lang="en-US" altLang="zh-CN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Unsupervised</a:t>
              </a:r>
            </a:p>
            <a:p>
              <a:pPr algn="ctr"/>
              <a:r>
                <a:rPr lang="en-US" altLang="zh-CN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methods</a:t>
              </a:r>
              <a:endPara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6" name="矩形 14"/>
            <p:cNvSpPr/>
            <p:nvPr/>
          </p:nvSpPr>
          <p:spPr>
            <a:xfrm>
              <a:off x="2577663" y="2925817"/>
              <a:ext cx="1212909" cy="144721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359780" y="2899118"/>
            <a:ext cx="46113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VS</a:t>
            </a:r>
            <a:endParaRPr lang="en-US" sz="1000" b="1" dirty="0">
              <a:solidFill>
                <a:srgbClr val="C000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直角双向箭头 16"/>
          <p:cNvSpPr/>
          <p:nvPr/>
        </p:nvSpPr>
        <p:spPr>
          <a:xfrm rot="8181370">
            <a:off x="2273072" y="1559690"/>
            <a:ext cx="1047656" cy="1075895"/>
          </a:xfrm>
          <a:prstGeom prst="leftUpArrow">
            <a:avLst>
              <a:gd name="adj1" fmla="val 15323"/>
              <a:gd name="adj2" fmla="val 25000"/>
              <a:gd name="adj3" fmla="val 25000"/>
            </a:avLst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2894522" y="1414258"/>
            <a:ext cx="2319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34</a:t>
            </a:r>
            <a:r>
              <a:rPr lang="zh-CN" altLang="en-US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Software</a:t>
            </a:r>
            <a:r>
              <a:rPr lang="zh-CN" altLang="en-US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metrics</a:t>
            </a:r>
            <a:r>
              <a:rPr lang="zh-CN" altLang="en-US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600" dirty="0">
              <a:solidFill>
                <a:srgbClr val="071F65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altLang="zh-CN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based</a:t>
            </a:r>
            <a:r>
              <a:rPr lang="zh-CN" altLang="en-US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</a:t>
            </a:r>
            <a:endParaRPr lang="zh-CN" altLang="en-US" sz="1600" dirty="0">
              <a:solidFill>
                <a:srgbClr val="071F65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2710189" y="2353755"/>
            <a:ext cx="22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Text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mining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1600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      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based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2332848" y="3878028"/>
            <a:ext cx="558139" cy="39413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2872202" y="3782709"/>
            <a:ext cx="2213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889C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12</a:t>
            </a:r>
            <a:r>
              <a:rPr lang="zh-CN" altLang="en-US" sz="1600" dirty="0">
                <a:solidFill>
                  <a:srgbClr val="00889C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solidFill>
                  <a:srgbClr val="00889C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Software</a:t>
            </a:r>
            <a:r>
              <a:rPr lang="zh-CN" altLang="en-US" sz="1600" dirty="0">
                <a:solidFill>
                  <a:srgbClr val="00889C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solidFill>
                  <a:srgbClr val="00889C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metrics</a:t>
            </a:r>
            <a:r>
              <a:rPr lang="zh-CN" altLang="en-US" sz="1600" dirty="0">
                <a:solidFill>
                  <a:srgbClr val="00889C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600" dirty="0">
              <a:solidFill>
                <a:srgbClr val="00889C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1600" dirty="0">
                <a:solidFill>
                  <a:srgbClr val="00889C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1600" dirty="0">
                <a:solidFill>
                  <a:srgbClr val="00889C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based</a:t>
            </a:r>
            <a:r>
              <a:rPr lang="zh-CN" altLang="en-US" sz="1600" dirty="0">
                <a:solidFill>
                  <a:srgbClr val="00889C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solidFill>
                  <a:srgbClr val="00889C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</a:t>
            </a:r>
            <a:endParaRPr lang="zh-CN" altLang="en-US" sz="1600" dirty="0">
              <a:solidFill>
                <a:srgbClr val="00889C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Left Brace 31"/>
          <p:cNvSpPr/>
          <p:nvPr/>
        </p:nvSpPr>
        <p:spPr>
          <a:xfrm>
            <a:off x="5104712" y="732017"/>
            <a:ext cx="409686" cy="1398845"/>
          </a:xfrm>
          <a:prstGeom prst="leftBrace">
            <a:avLst>
              <a:gd name="adj1" fmla="val 8333"/>
              <a:gd name="adj2" fmla="val 7141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1216" y="676836"/>
            <a:ext cx="1873569" cy="121264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EALR</a:t>
            </a:r>
            <a:r>
              <a:rPr lang="zh-CN" altLang="en-US" sz="1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1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TSE’13</a:t>
            </a:r>
            <a:r>
              <a:rPr lang="zh-CN" altLang="en-US" sz="1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）</a:t>
            </a:r>
            <a:endParaRPr lang="en-US" altLang="zh-CN" sz="1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ONEWAY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FSE’17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）</a:t>
            </a:r>
            <a:endParaRPr lang="en-US" altLang="zh-CN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CBS</a:t>
            </a:r>
            <a:r>
              <a:rPr lang="zh-CN" altLang="en-US" sz="1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ICSME’17</a:t>
            </a:r>
            <a:r>
              <a:rPr lang="zh-CN" altLang="en-US" sz="1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）</a:t>
            </a:r>
            <a:endParaRPr lang="en-US" altLang="zh-CN" sz="1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MULTI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IST’18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）</a:t>
            </a:r>
            <a:endParaRPr lang="en-US" sz="1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139161" y="292825"/>
            <a:ext cx="642442" cy="630621"/>
            <a:chOff x="6443529" y="756744"/>
            <a:chExt cx="642442" cy="630621"/>
          </a:xfrm>
        </p:grpSpPr>
        <p:sp>
          <p:nvSpPr>
            <p:cNvPr id="28" name="12-Point Star 27"/>
            <p:cNvSpPr/>
            <p:nvPr/>
          </p:nvSpPr>
          <p:spPr>
            <a:xfrm>
              <a:off x="6443529" y="756744"/>
              <a:ext cx="642442" cy="630621"/>
            </a:xfrm>
            <a:prstGeom prst="star12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99960" y="876833"/>
              <a:ext cx="586010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New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617630" y="1944657"/>
            <a:ext cx="3003856" cy="344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Traditional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ICSE’15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）</a:t>
            </a:r>
            <a:endParaRPr lang="en-US" sz="1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5104712" y="2558938"/>
            <a:ext cx="409686" cy="597368"/>
          </a:xfrm>
          <a:prstGeom prst="leftBrace">
            <a:avLst>
              <a:gd name="adj1" fmla="val 8333"/>
              <a:gd name="adj2" fmla="val 236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26360" y="2372733"/>
            <a:ext cx="3251917" cy="344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Bag-of-word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Random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forest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(ISSRE’14)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34242" y="2947966"/>
            <a:ext cx="275386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TF-IDF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+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Random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forest</a:t>
            </a:r>
            <a:endParaRPr lang="en-US" sz="1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085927" y="3891612"/>
            <a:ext cx="558139" cy="3938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11216" y="3793355"/>
            <a:ext cx="2784714" cy="622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Sort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by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12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software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metrics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respectively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FSE'16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）</a:t>
            </a:r>
            <a:endParaRPr lang="en-US" sz="1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4071041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Methodology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Supervised Methods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7" y="733166"/>
            <a:ext cx="7814279" cy="4236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4415179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Methodology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Performance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Measures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graphicFrame>
        <p:nvGraphicFramePr>
          <p:cNvPr id="45" name="表格 1"/>
          <p:cNvGraphicFramePr>
            <a:graphicFrameLocks noGrp="1"/>
          </p:cNvGraphicFramePr>
          <p:nvPr/>
        </p:nvGraphicFramePr>
        <p:xfrm>
          <a:off x="784859" y="1337664"/>
          <a:ext cx="3469425" cy="19433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6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298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</a:endParaRPr>
                    </a:p>
                    <a:p>
                      <a:pPr indent="133350" algn="ctr">
                        <a:spcAft>
                          <a:spcPts val="0"/>
                        </a:spcAft>
                        <a:tabLst>
                          <a:tab pos="535940" algn="l"/>
                        </a:tabLst>
                      </a:pPr>
                      <a:endParaRPr lang="en-US" sz="1050" kern="100" dirty="0">
                        <a:effectLst/>
                      </a:endParaRPr>
                    </a:p>
                    <a:p>
                      <a:pPr indent="133350" algn="ctr">
                        <a:spcAft>
                          <a:spcPts val="0"/>
                        </a:spcAft>
                        <a:tabLst>
                          <a:tab pos="53594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Classified as</a:t>
                      </a:r>
                      <a:endParaRPr lang="zh-CN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True class</a:t>
                      </a:r>
                      <a:endParaRPr lang="zh-CN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9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Defect</a:t>
                      </a:r>
                      <a:endParaRPr lang="zh-CN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Non defect</a:t>
                      </a:r>
                      <a:endParaRPr lang="zh-CN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0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Defect</a:t>
                      </a:r>
                      <a:endParaRPr lang="zh-CN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TP</a:t>
                      </a:r>
                      <a:endParaRPr lang="zh-CN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FP</a:t>
                      </a:r>
                      <a:endParaRPr lang="zh-CN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0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Non defect</a:t>
                      </a:r>
                      <a:endParaRPr lang="zh-CN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FN</a:t>
                      </a:r>
                      <a:endParaRPr lang="zh-CN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TN</a:t>
                      </a:r>
                      <a:endParaRPr lang="zh-CN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6"/>
              <p:cNvSpPr/>
              <p:nvPr/>
            </p:nvSpPr>
            <p:spPr>
              <a:xfrm>
                <a:off x="1589120" y="3779581"/>
                <a:ext cx="2370667" cy="494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ACC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zh-CN" altLang="en-US" sz="1800" i="1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𝑇𝑃</m:t>
                        </m:r>
                      </m:num>
                      <m:den>
                        <m:r>
                          <a:rPr lang="zh-CN" altLang="en-US" sz="1800" i="1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𝑇𝑃</m:t>
                        </m:r>
                        <m:r>
                          <a:rPr lang="zh-CN" altLang="en-US" sz="1800" i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r>
                          <a:rPr lang="zh-CN" altLang="en-US" sz="1800" i="1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𝐹𝑁</m:t>
                        </m:r>
                        <m:r>
                          <a:rPr lang="zh-CN" altLang="en-US" sz="1800" b="0" i="1" smtClean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</m:den>
                    </m:f>
                    <m:r>
                      <a:rPr lang="zh-CN" altLang="en-US" sz="1800" b="0" i="1" smtClean="0">
                        <a:latin typeface="Cambria Math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endParaRPr lang="zh-CN" alt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6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120" y="3779581"/>
                <a:ext cx="2370667" cy="494494"/>
              </a:xfrm>
              <a:prstGeom prst="rect">
                <a:avLst/>
              </a:prstGeom>
              <a:blipFill rotWithShape="0">
                <a:blip r:embed="rId4"/>
                <a:stretch>
                  <a:fillRect l="-771" t="-59259" b="-79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aphicFrame>
        <p:nvGraphicFramePr>
          <p:cNvPr id="50" name="对象 8"/>
          <p:cNvGraphicFramePr>
            <a:graphicFrameLocks noChangeAspect="1"/>
          </p:cNvGraphicFramePr>
          <p:nvPr/>
        </p:nvGraphicFramePr>
        <p:xfrm>
          <a:off x="5399315" y="3779581"/>
          <a:ext cx="2667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" r:id="rId5" imgW="2667000" imgH="419100" progId="Equation.3">
                  <p:embed/>
                </p:oleObj>
              </mc:Choice>
              <mc:Fallback>
                <p:oleObj r:id="rId5" imgW="2667000" imgH="419100" progId="Equation.3">
                  <p:embed/>
                  <p:pic>
                    <p:nvPicPr>
                      <p:cNvPr id="0" name="图片 3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315" y="3779581"/>
                        <a:ext cx="26670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矩形 9"/>
          <p:cNvSpPr/>
          <p:nvPr/>
        </p:nvSpPr>
        <p:spPr>
          <a:xfrm>
            <a:off x="1786037" y="1029887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Confusion Matrix</a:t>
            </a:r>
          </a:p>
        </p:txBody>
      </p:sp>
      <p:pic>
        <p:nvPicPr>
          <p:cNvPr id="5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207" y="1054173"/>
            <a:ext cx="3331217" cy="25382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/>
          <p:cNvSpPr/>
          <p:nvPr/>
        </p:nvSpPr>
        <p:spPr>
          <a:xfrm>
            <a:off x="704903" y="3434947"/>
            <a:ext cx="1661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At a cost of 20%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： </a:t>
            </a:r>
            <a:endParaRPr 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626292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Result Analysis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RQ1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1584" y="789188"/>
            <a:ext cx="849264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RQ1</a:t>
            </a:r>
            <a:r>
              <a:rPr lang="zh-CN" altLang="en-US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How are performance comparison results among all our considered methods in the within-project SVP scenario in terms of effort-aware performance measures?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4" y="1623323"/>
            <a:ext cx="8193099" cy="28869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61905" y="4550866"/>
            <a:ext cx="4285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Results of 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ACC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the Within-Project SVP Scenario 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7B3A0A91-14E7-004C-BC3F-A441774BD76F}"/>
              </a:ext>
            </a:extLst>
          </p:cNvPr>
          <p:cNvSpPr/>
          <p:nvPr/>
        </p:nvSpPr>
        <p:spPr>
          <a:xfrm>
            <a:off x="1002045" y="1776325"/>
            <a:ext cx="928355" cy="21938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626292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Result Analysis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RQ1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89808" y="4254644"/>
            <a:ext cx="4285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Results of 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Popt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the Within-Project SVP Scenario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6" y="1097927"/>
            <a:ext cx="8860401" cy="3008990"/>
          </a:xfrm>
          <a:prstGeom prst="rect">
            <a:avLst/>
          </a:prstGeom>
        </p:spPr>
      </p:pic>
      <p:sp>
        <p:nvSpPr>
          <p:cNvPr id="7" name="矩形 1">
            <a:extLst>
              <a:ext uri="{FF2B5EF4-FFF2-40B4-BE49-F238E27FC236}">
                <a16:creationId xmlns:a16="http://schemas.microsoft.com/office/drawing/2014/main" id="{C2BDDC62-3B7C-AA4C-9560-B5B9DC7A895F}"/>
              </a:ext>
            </a:extLst>
          </p:cNvPr>
          <p:cNvSpPr/>
          <p:nvPr/>
        </p:nvSpPr>
        <p:spPr>
          <a:xfrm>
            <a:off x="609600" y="1237064"/>
            <a:ext cx="898769" cy="23189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7C78C-C88F-5048-96F7-A922EE0CE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1" y="778672"/>
            <a:ext cx="8218169" cy="4058417"/>
          </a:xfrm>
          <a:prstGeom prst="rect">
            <a:avLst/>
          </a:prstGeom>
        </p:spPr>
      </p:pic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626292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Result Analysis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RQ1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35040" y="1580576"/>
            <a:ext cx="850708" cy="13567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35040" y="3401413"/>
            <a:ext cx="850708" cy="13689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626292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Result Analysis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RQ2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1584" y="789188"/>
            <a:ext cx="849264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RQ2 :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How are performance comparison results among all our considered methods in the cross-project SVP scenario in terms of effort-aware performance measures?</a:t>
            </a:r>
            <a:endParaRPr lang="en-US" altLang="zh-CN" sz="12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1905" y="4550866"/>
            <a:ext cx="4285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Results of 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ACC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the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Cross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-Project SVP Scenario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2" y="1605125"/>
            <a:ext cx="8209873" cy="2822301"/>
          </a:xfrm>
          <a:prstGeom prst="rect">
            <a:avLst/>
          </a:prstGeom>
        </p:spPr>
      </p:pic>
      <p:sp>
        <p:nvSpPr>
          <p:cNvPr id="7" name="矩形 1">
            <a:extLst>
              <a:ext uri="{FF2B5EF4-FFF2-40B4-BE49-F238E27FC236}">
                <a16:creationId xmlns:a16="http://schemas.microsoft.com/office/drawing/2014/main" id="{771D9BCF-433F-194F-8FA8-E9880B6E0C79}"/>
              </a:ext>
            </a:extLst>
          </p:cNvPr>
          <p:cNvSpPr/>
          <p:nvPr/>
        </p:nvSpPr>
        <p:spPr>
          <a:xfrm>
            <a:off x="1047262" y="1776325"/>
            <a:ext cx="812800" cy="21938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626292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Result Analysis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RQ2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89808" y="4254644"/>
            <a:ext cx="4285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Results of 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Popt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the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Corss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-Project SVP Scenario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1081036"/>
            <a:ext cx="8724507" cy="3010116"/>
          </a:xfrm>
          <a:prstGeom prst="rect">
            <a:avLst/>
          </a:prstGeom>
        </p:spPr>
      </p:pic>
      <p:sp>
        <p:nvSpPr>
          <p:cNvPr id="7" name="矩形 1">
            <a:extLst>
              <a:ext uri="{FF2B5EF4-FFF2-40B4-BE49-F238E27FC236}">
                <a16:creationId xmlns:a16="http://schemas.microsoft.com/office/drawing/2014/main" id="{229D2F43-EA2B-A24E-9314-974578A16E19}"/>
              </a:ext>
            </a:extLst>
          </p:cNvPr>
          <p:cNvSpPr/>
          <p:nvPr/>
        </p:nvSpPr>
        <p:spPr>
          <a:xfrm>
            <a:off x="736322" y="1229247"/>
            <a:ext cx="725155" cy="23111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626292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Result Analysis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RQ2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62" y="698662"/>
            <a:ext cx="7499051" cy="434560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63980" y="1332949"/>
            <a:ext cx="610870" cy="1623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83041" y="1332949"/>
            <a:ext cx="516244" cy="1623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83041" y="3322359"/>
            <a:ext cx="516244" cy="16225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79763" y="3322359"/>
            <a:ext cx="595087" cy="16225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028115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Result Summary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00D0D7-82E2-ED44-ACF1-7B2121884A9E}"/>
              </a:ext>
            </a:extLst>
          </p:cNvPr>
          <p:cNvSpPr/>
          <p:nvPr/>
        </p:nvSpPr>
        <p:spPr>
          <a:xfrm>
            <a:off x="1010693" y="1972980"/>
            <a:ext cx="7328756" cy="1346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unsupervised methods (LOC and HV) and 4 recently proposed supervised methods (MULTI，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OneWay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CBS and EALR) can achieve better performance.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6 methods should be considered as baselines, especially two unsupervised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powerful supervised methods  need investigation.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76774-C291-474B-9E8B-450282401679}"/>
              </a:ext>
            </a:extLst>
          </p:cNvPr>
          <p:cNvSpPr/>
          <p:nvPr/>
        </p:nvSpPr>
        <p:spPr>
          <a:xfrm>
            <a:off x="1006528" y="1603240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7">
            <a:extLst>
              <a:ext uri="{FF2B5EF4-FFF2-40B4-BE49-F238E27FC236}">
                <a16:creationId xmlns:a16="http://schemas.microsoft.com/office/drawing/2014/main" id="{C0C72202-5597-0D4B-8ECD-9EBFAD887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6516">
            <a:off x="526014" y="1143434"/>
            <a:ext cx="1144817" cy="5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0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-2730500" y="1589"/>
            <a:ext cx="6889750" cy="5140325"/>
          </a:xfrm>
          <a:custGeom>
            <a:avLst/>
            <a:gdLst>
              <a:gd name="T0" fmla="*/ 0 w 4340"/>
              <a:gd name="T1" fmla="*/ 0 h 3238"/>
              <a:gd name="T2" fmla="*/ 0 w 4340"/>
              <a:gd name="T3" fmla="*/ 3238 h 3238"/>
              <a:gd name="T4" fmla="*/ 2471 w 4340"/>
              <a:gd name="T5" fmla="*/ 3238 h 3238"/>
              <a:gd name="T6" fmla="*/ 4340 w 4340"/>
              <a:gd name="T7" fmla="*/ 0 h 3238"/>
              <a:gd name="T8" fmla="*/ 0 w 4340"/>
              <a:gd name="T9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0" h="3238">
                <a:moveTo>
                  <a:pt x="0" y="0"/>
                </a:moveTo>
                <a:lnTo>
                  <a:pt x="0" y="3238"/>
                </a:lnTo>
                <a:lnTo>
                  <a:pt x="2471" y="3238"/>
                </a:lnTo>
                <a:lnTo>
                  <a:pt x="434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8" name="Freeform 8"/>
          <p:cNvSpPr/>
          <p:nvPr/>
        </p:nvSpPr>
        <p:spPr bwMode="auto">
          <a:xfrm rot="8959111">
            <a:off x="-403667" y="2266892"/>
            <a:ext cx="1422400" cy="1233488"/>
          </a:xfrm>
          <a:custGeom>
            <a:avLst/>
            <a:gdLst>
              <a:gd name="T0" fmla="*/ 448 w 896"/>
              <a:gd name="T1" fmla="*/ 777 h 777"/>
              <a:gd name="T2" fmla="*/ 0 w 896"/>
              <a:gd name="T3" fmla="*/ 0 h 777"/>
              <a:gd name="T4" fmla="*/ 896 w 896"/>
              <a:gd name="T5" fmla="*/ 0 h 777"/>
              <a:gd name="T6" fmla="*/ 448 w 896"/>
              <a:gd name="T7" fmla="*/ 777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6" h="777">
                <a:moveTo>
                  <a:pt x="448" y="777"/>
                </a:moveTo>
                <a:lnTo>
                  <a:pt x="0" y="0"/>
                </a:lnTo>
                <a:lnTo>
                  <a:pt x="896" y="0"/>
                </a:lnTo>
                <a:lnTo>
                  <a:pt x="448" y="777"/>
                </a:lnTo>
                <a:close/>
              </a:path>
            </a:pathLst>
          </a:cu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9" name="Freeform 9"/>
          <p:cNvSpPr/>
          <p:nvPr/>
        </p:nvSpPr>
        <p:spPr bwMode="auto">
          <a:xfrm rot="8959111">
            <a:off x="225334" y="3327824"/>
            <a:ext cx="1422400" cy="1231900"/>
          </a:xfrm>
          <a:custGeom>
            <a:avLst/>
            <a:gdLst>
              <a:gd name="T0" fmla="*/ 448 w 896"/>
              <a:gd name="T1" fmla="*/ 0 h 776"/>
              <a:gd name="T2" fmla="*/ 896 w 896"/>
              <a:gd name="T3" fmla="*/ 776 h 776"/>
              <a:gd name="T4" fmla="*/ 0 w 896"/>
              <a:gd name="T5" fmla="*/ 776 h 776"/>
              <a:gd name="T6" fmla="*/ 448 w 896"/>
              <a:gd name="T7" fmla="*/ 0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6" h="776">
                <a:moveTo>
                  <a:pt x="448" y="0"/>
                </a:moveTo>
                <a:lnTo>
                  <a:pt x="896" y="776"/>
                </a:lnTo>
                <a:lnTo>
                  <a:pt x="0" y="776"/>
                </a:lnTo>
                <a:lnTo>
                  <a:pt x="448" y="0"/>
                </a:lnTo>
                <a:close/>
              </a:path>
            </a:pathLst>
          </a:custGeom>
          <a:solidFill>
            <a:schemeClr val="accent1">
              <a:lumMod val="75000"/>
              <a:alpha val="8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35" name="任意多边形: 形状 34"/>
          <p:cNvSpPr/>
          <p:nvPr/>
        </p:nvSpPr>
        <p:spPr bwMode="auto">
          <a:xfrm flipH="1">
            <a:off x="4981906" y="-10472"/>
            <a:ext cx="4159250" cy="5147623"/>
          </a:xfrm>
          <a:custGeom>
            <a:avLst/>
            <a:gdLst>
              <a:gd name="connsiteX0" fmla="*/ 0 w 4159250"/>
              <a:gd name="connsiteY0" fmla="*/ 0 h 5147623"/>
              <a:gd name="connsiteX1" fmla="*/ 4159250 w 4159250"/>
              <a:gd name="connsiteY1" fmla="*/ 0 h 5147623"/>
              <a:gd name="connsiteX2" fmla="*/ 1188978 w 4159250"/>
              <a:gd name="connsiteY2" fmla="*/ 5147623 h 5147623"/>
              <a:gd name="connsiteX3" fmla="*/ 0 w 4159250"/>
              <a:gd name="connsiteY3" fmla="*/ 5147623 h 514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9250" h="5147623">
                <a:moveTo>
                  <a:pt x="0" y="0"/>
                </a:moveTo>
                <a:lnTo>
                  <a:pt x="4159250" y="0"/>
                </a:lnTo>
                <a:lnTo>
                  <a:pt x="1188978" y="5147623"/>
                </a:lnTo>
                <a:lnTo>
                  <a:pt x="0" y="5147623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800"/>
          </a:p>
        </p:txBody>
      </p:sp>
      <p:sp>
        <p:nvSpPr>
          <p:cNvPr id="11" name="平行四边形 10"/>
          <p:cNvSpPr/>
          <p:nvPr/>
        </p:nvSpPr>
        <p:spPr>
          <a:xfrm flipH="1">
            <a:off x="5236893" y="-10472"/>
            <a:ext cx="3488068" cy="5143500"/>
          </a:xfrm>
          <a:prstGeom prst="parallelogram">
            <a:avLst>
              <a:gd name="adj" fmla="val 84567"/>
            </a:avLst>
          </a:prstGeom>
          <a:solidFill>
            <a:srgbClr val="071F65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Right Triangle 2"/>
          <p:cNvSpPr/>
          <p:nvPr/>
        </p:nvSpPr>
        <p:spPr>
          <a:xfrm>
            <a:off x="960" y="3764088"/>
            <a:ext cx="2433362" cy="1377826"/>
          </a:xfrm>
          <a:prstGeom prst="rtTriangle">
            <a:avLst/>
          </a:prstGeom>
          <a:solidFill>
            <a:srgbClr val="071F65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文本框 2"/>
          <p:cNvSpPr txBox="1"/>
          <p:nvPr/>
        </p:nvSpPr>
        <p:spPr>
          <a:xfrm>
            <a:off x="1481460" y="409836"/>
            <a:ext cx="19239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OUTLINE</a:t>
            </a:r>
          </a:p>
        </p:txBody>
      </p:sp>
      <p:sp>
        <p:nvSpPr>
          <p:cNvPr id="37" name="椭圆 24"/>
          <p:cNvSpPr/>
          <p:nvPr/>
        </p:nvSpPr>
        <p:spPr>
          <a:xfrm>
            <a:off x="2468595" y="1276806"/>
            <a:ext cx="440588" cy="447953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18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1</a:t>
            </a:r>
            <a:endParaRPr lang="zh-CN" altLang="en-US" sz="18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8" name="椭圆 27"/>
          <p:cNvSpPr/>
          <p:nvPr/>
        </p:nvSpPr>
        <p:spPr>
          <a:xfrm>
            <a:off x="2468594" y="1867791"/>
            <a:ext cx="440589" cy="44641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8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2</a:t>
            </a:r>
            <a:endParaRPr lang="zh-CN" altLang="en-US" sz="18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9" name="椭圆 30"/>
          <p:cNvSpPr/>
          <p:nvPr/>
        </p:nvSpPr>
        <p:spPr>
          <a:xfrm>
            <a:off x="2468594" y="2473890"/>
            <a:ext cx="440589" cy="44488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3</a:t>
            </a:r>
            <a:endParaRPr lang="zh-CN" altLang="en-US" sz="18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40" name="椭圆 33"/>
          <p:cNvSpPr/>
          <p:nvPr/>
        </p:nvSpPr>
        <p:spPr>
          <a:xfrm>
            <a:off x="2468594" y="3654461"/>
            <a:ext cx="440589" cy="443346"/>
          </a:xfrm>
          <a:prstGeom prst="ellipse">
            <a:avLst/>
          </a:prstGeom>
          <a:solidFill>
            <a:srgbClr val="071F6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5</a:t>
            </a:r>
            <a:endParaRPr lang="zh-CN" altLang="en-US" sz="18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42" name="文本框 35"/>
          <p:cNvSpPr txBox="1"/>
          <p:nvPr/>
        </p:nvSpPr>
        <p:spPr>
          <a:xfrm>
            <a:off x="3044790" y="131611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Motivation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经典综艺体简" panose="02010609000101010101" pitchFamily="49" charset="-122"/>
            </a:endParaRPr>
          </a:p>
        </p:txBody>
      </p:sp>
      <p:sp>
        <p:nvSpPr>
          <p:cNvPr id="43" name="文本框 38"/>
          <p:cNvSpPr txBox="1"/>
          <p:nvPr/>
        </p:nvSpPr>
        <p:spPr>
          <a:xfrm>
            <a:off x="3044790" y="189535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Methodology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44" name="文本框 41"/>
          <p:cNvSpPr txBox="1"/>
          <p:nvPr/>
        </p:nvSpPr>
        <p:spPr>
          <a:xfrm>
            <a:off x="3031422" y="2521888"/>
            <a:ext cx="248029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Experiment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&amp;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Analysis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031422" y="3678804"/>
            <a:ext cx="200151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Threats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to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validity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46" name="椭圆 33"/>
          <p:cNvSpPr/>
          <p:nvPr/>
        </p:nvSpPr>
        <p:spPr>
          <a:xfrm>
            <a:off x="2468594" y="4266912"/>
            <a:ext cx="440589" cy="443346"/>
          </a:xfrm>
          <a:prstGeom prst="ellipse">
            <a:avLst/>
          </a:prstGeom>
          <a:solidFill>
            <a:srgbClr val="071F6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6</a:t>
            </a:r>
            <a:endParaRPr lang="zh-CN" altLang="en-US" sz="18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47" name="文本框 44"/>
          <p:cNvSpPr txBox="1"/>
          <p:nvPr/>
        </p:nvSpPr>
        <p:spPr>
          <a:xfrm>
            <a:off x="3031422" y="429125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Conclusion</a:t>
            </a:r>
          </a:p>
        </p:txBody>
      </p:sp>
      <p:sp>
        <p:nvSpPr>
          <p:cNvPr id="19" name="椭圆 33"/>
          <p:cNvSpPr/>
          <p:nvPr/>
        </p:nvSpPr>
        <p:spPr>
          <a:xfrm>
            <a:off x="2461703" y="3079338"/>
            <a:ext cx="440589" cy="443346"/>
          </a:xfrm>
          <a:prstGeom prst="ellipse">
            <a:avLst/>
          </a:prstGeom>
          <a:solidFill>
            <a:srgbClr val="071F6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4</a:t>
            </a:r>
            <a:endParaRPr lang="zh-CN" altLang="en-US" sz="18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0" name="文本框 44"/>
          <p:cNvSpPr txBox="1"/>
          <p:nvPr/>
        </p:nvSpPr>
        <p:spPr>
          <a:xfrm>
            <a:off x="3024531" y="310368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Discussion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1337222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Discussion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1585" y="921103"/>
            <a:ext cx="757824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Why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unsupervised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can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achieve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better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performance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terms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effort-aware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performance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measures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?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Whether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these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are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applicable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practical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vulnerability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localization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?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sz="1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503">
            <a:off x="7504284" y="540426"/>
            <a:ext cx="1346071" cy="1492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5" y="2601951"/>
            <a:ext cx="1960826" cy="17020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2028" y="2678462"/>
            <a:ext cx="586477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Two New Performance Measures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：</a:t>
            </a:r>
            <a:endParaRPr lang="en-US" altLang="zh-CN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PMI@20%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：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proportion of modules inspected with only 20% of the entire efforts. 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IFA</a:t>
            </a:r>
            <a:r>
              <a:rPr lang="zh-CN" altLang="en-US" sz="1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1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he number of initial false alarms encountered before we find the first vulnerable module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</a:t>
            </a:r>
            <a:endParaRPr 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313899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PMI@%20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&amp;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IFA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7536" y="1161922"/>
            <a:ext cx="3094891" cy="3666393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2014" y="1252777"/>
            <a:ext cx="1784830" cy="216877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module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...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014" y="1560509"/>
            <a:ext cx="1784830" cy="216877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module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...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2014" y="1868241"/>
            <a:ext cx="1784830" cy="216877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module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...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2014" y="2175973"/>
            <a:ext cx="1784830" cy="216877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module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...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2014" y="2483705"/>
            <a:ext cx="1784830" cy="216877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module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...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2014" y="2861178"/>
            <a:ext cx="1784830" cy="216877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module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6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...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2014" y="3880206"/>
            <a:ext cx="1784830" cy="216877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module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n-2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...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2014" y="4187938"/>
            <a:ext cx="1784830" cy="216877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module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...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2014" y="4495670"/>
            <a:ext cx="1784830" cy="216877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module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...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0148" y="3068391"/>
            <a:ext cx="59348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…</a:t>
            </a:r>
            <a:endParaRPr lang="en-US" sz="1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0148" y="3345451"/>
            <a:ext cx="50555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…</a:t>
            </a:r>
            <a:endParaRPr lang="en-US" sz="1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16" y="1223471"/>
            <a:ext cx="284933" cy="275488"/>
          </a:xfrm>
          <a:prstGeom prst="rect">
            <a:avLst/>
          </a:prstGeom>
        </p:spPr>
      </p:pic>
      <p:pic>
        <p:nvPicPr>
          <p:cNvPr id="22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15" y="1501898"/>
            <a:ext cx="284933" cy="275488"/>
          </a:xfrm>
          <a:prstGeom prst="rect">
            <a:avLst/>
          </a:prstGeom>
        </p:spPr>
      </p:pic>
      <p:pic>
        <p:nvPicPr>
          <p:cNvPr id="23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984" y="1866768"/>
            <a:ext cx="321034" cy="218350"/>
          </a:xfrm>
          <a:prstGeom prst="rect">
            <a:avLst/>
          </a:prstGeom>
        </p:spPr>
      </p:pic>
      <p:pic>
        <p:nvPicPr>
          <p:cNvPr id="24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84" y="2124400"/>
            <a:ext cx="284933" cy="275488"/>
          </a:xfrm>
          <a:prstGeom prst="rect">
            <a:avLst/>
          </a:prstGeom>
        </p:spPr>
      </p:pic>
      <p:pic>
        <p:nvPicPr>
          <p:cNvPr id="26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20" y="2837438"/>
            <a:ext cx="284933" cy="275488"/>
          </a:xfrm>
          <a:prstGeom prst="rect">
            <a:avLst/>
          </a:prstGeom>
        </p:spPr>
      </p:pic>
      <p:pic>
        <p:nvPicPr>
          <p:cNvPr id="27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920" y="2467197"/>
            <a:ext cx="321034" cy="218350"/>
          </a:xfrm>
          <a:prstGeom prst="rect">
            <a:avLst/>
          </a:prstGeom>
        </p:spPr>
      </p:pic>
      <p:pic>
        <p:nvPicPr>
          <p:cNvPr id="28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83" y="3821595"/>
            <a:ext cx="284933" cy="275488"/>
          </a:xfrm>
          <a:prstGeom prst="rect">
            <a:avLst/>
          </a:prstGeom>
        </p:spPr>
      </p:pic>
      <p:pic>
        <p:nvPicPr>
          <p:cNvPr id="29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19" y="4129327"/>
            <a:ext cx="284933" cy="275488"/>
          </a:xfrm>
          <a:prstGeom prst="rect">
            <a:avLst/>
          </a:prstGeom>
        </p:spPr>
      </p:pic>
      <p:pic>
        <p:nvPicPr>
          <p:cNvPr id="30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55" y="4448738"/>
            <a:ext cx="284933" cy="275488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527537" y="2763806"/>
            <a:ext cx="4295184" cy="19367"/>
          </a:xfrm>
          <a:prstGeom prst="line">
            <a:avLst/>
          </a:prstGeom>
          <a:ln w="22225">
            <a:solidFill>
              <a:srgbClr val="071F6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27536" y="841392"/>
            <a:ext cx="3094892" cy="322710"/>
          </a:xfrm>
          <a:prstGeom prst="rect">
            <a:avLst/>
          </a:prstGeom>
          <a:solidFill>
            <a:srgbClr val="071F65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     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New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Modules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  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Predicted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Actual</a:t>
            </a:r>
            <a:endParaRPr lang="en-US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18540" y="2392850"/>
            <a:ext cx="110418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20%</a:t>
            </a:r>
            <a:r>
              <a:rPr lang="zh-CN" altLang="en-US" sz="1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cost</a:t>
            </a:r>
            <a:endParaRPr lang="en-US" sz="1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007431" y="2935293"/>
            <a:ext cx="4080294" cy="624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PMI@20%</a:t>
            </a:r>
            <a:r>
              <a:rPr lang="zh-CN" altLang="en-US" b="1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：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proportion of modules inspected with only 20% of the entire efforts.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746885" y="3777022"/>
            <a:ext cx="1625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PMI@20%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=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5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07431" y="1150350"/>
            <a:ext cx="3942272" cy="624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IFA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he number of false alarms encountered before we find the first vulnerable module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</a:t>
            </a:r>
            <a:endParaRPr 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751790" y="2198506"/>
            <a:ext cx="8111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IFA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=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</a:t>
            </a:r>
            <a:endParaRPr 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3516923" y="1991155"/>
            <a:ext cx="1305798" cy="0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656421" y="1648530"/>
            <a:ext cx="1321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first vulnerable </a:t>
            </a:r>
          </a:p>
        </p:txBody>
      </p:sp>
      <p:pic>
        <p:nvPicPr>
          <p:cNvPr id="54" name="图片 23">
            <a:extLst>
              <a:ext uri="{FF2B5EF4-FFF2-40B4-BE49-F238E27FC236}">
                <a16:creationId xmlns:a16="http://schemas.microsoft.com/office/drawing/2014/main" id="{57E74DC9-020E-D948-AF8E-7CC63F39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502" y="1246339"/>
            <a:ext cx="321034" cy="218350"/>
          </a:xfrm>
          <a:prstGeom prst="rect">
            <a:avLst/>
          </a:prstGeom>
        </p:spPr>
      </p:pic>
      <p:pic>
        <p:nvPicPr>
          <p:cNvPr id="55" name="图片 23">
            <a:extLst>
              <a:ext uri="{FF2B5EF4-FFF2-40B4-BE49-F238E27FC236}">
                <a16:creationId xmlns:a16="http://schemas.microsoft.com/office/drawing/2014/main" id="{D7ABFDB5-443A-2144-9AFC-0624F34DD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502" y="1545167"/>
            <a:ext cx="321034" cy="218350"/>
          </a:xfrm>
          <a:prstGeom prst="rect">
            <a:avLst/>
          </a:prstGeom>
        </p:spPr>
      </p:pic>
      <p:pic>
        <p:nvPicPr>
          <p:cNvPr id="56" name="图片 23">
            <a:extLst>
              <a:ext uri="{FF2B5EF4-FFF2-40B4-BE49-F238E27FC236}">
                <a16:creationId xmlns:a16="http://schemas.microsoft.com/office/drawing/2014/main" id="{E7B2D312-16BB-AE48-88D7-306CB004E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502" y="1861749"/>
            <a:ext cx="321034" cy="218350"/>
          </a:xfrm>
          <a:prstGeom prst="rect">
            <a:avLst/>
          </a:prstGeom>
        </p:spPr>
      </p:pic>
      <p:pic>
        <p:nvPicPr>
          <p:cNvPr id="57" name="图片 23">
            <a:extLst>
              <a:ext uri="{FF2B5EF4-FFF2-40B4-BE49-F238E27FC236}">
                <a16:creationId xmlns:a16="http://schemas.microsoft.com/office/drawing/2014/main" id="{1B6D6C4E-FFDA-1A4D-9331-EB76FDB00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502" y="2186975"/>
            <a:ext cx="321034" cy="218350"/>
          </a:xfrm>
          <a:prstGeom prst="rect">
            <a:avLst/>
          </a:prstGeom>
        </p:spPr>
      </p:pic>
      <p:pic>
        <p:nvPicPr>
          <p:cNvPr id="58" name="图片 23">
            <a:extLst>
              <a:ext uri="{FF2B5EF4-FFF2-40B4-BE49-F238E27FC236}">
                <a16:creationId xmlns:a16="http://schemas.microsoft.com/office/drawing/2014/main" id="{82BD2FD4-3684-4745-98BF-54478DB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502" y="2491429"/>
            <a:ext cx="321034" cy="218350"/>
          </a:xfrm>
          <a:prstGeom prst="rect">
            <a:avLst/>
          </a:prstGeom>
        </p:spPr>
      </p:pic>
      <p:pic>
        <p:nvPicPr>
          <p:cNvPr id="59" name="图片 31">
            <a:extLst>
              <a:ext uri="{FF2B5EF4-FFF2-40B4-BE49-F238E27FC236}">
                <a16:creationId xmlns:a16="http://schemas.microsoft.com/office/drawing/2014/main" id="{7BFF174D-5B90-5B4D-8EFB-FB0876837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53" y="3818172"/>
            <a:ext cx="284933" cy="275488"/>
          </a:xfrm>
          <a:prstGeom prst="rect">
            <a:avLst/>
          </a:prstGeom>
        </p:spPr>
      </p:pic>
      <p:pic>
        <p:nvPicPr>
          <p:cNvPr id="60" name="图片 31">
            <a:extLst>
              <a:ext uri="{FF2B5EF4-FFF2-40B4-BE49-F238E27FC236}">
                <a16:creationId xmlns:a16="http://schemas.microsoft.com/office/drawing/2014/main" id="{942C478C-D35B-2F48-A459-2CF177A84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53" y="4138702"/>
            <a:ext cx="284933" cy="275488"/>
          </a:xfrm>
          <a:prstGeom prst="rect">
            <a:avLst/>
          </a:prstGeom>
        </p:spPr>
      </p:pic>
      <p:pic>
        <p:nvPicPr>
          <p:cNvPr id="61" name="图片 31">
            <a:extLst>
              <a:ext uri="{FF2B5EF4-FFF2-40B4-BE49-F238E27FC236}">
                <a16:creationId xmlns:a16="http://schemas.microsoft.com/office/drawing/2014/main" id="{BF7CC27C-6106-074F-A3B9-B35CC84FF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53" y="4448738"/>
            <a:ext cx="284933" cy="275488"/>
          </a:xfrm>
          <a:prstGeom prst="rect">
            <a:avLst/>
          </a:prstGeom>
        </p:spPr>
      </p:pic>
      <p:pic>
        <p:nvPicPr>
          <p:cNvPr id="62" name="图片 23">
            <a:extLst>
              <a:ext uri="{FF2B5EF4-FFF2-40B4-BE49-F238E27FC236}">
                <a16:creationId xmlns:a16="http://schemas.microsoft.com/office/drawing/2014/main" id="{56901E35-1CD3-0749-B179-AF5D3FFE9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502" y="2921134"/>
            <a:ext cx="321034" cy="2183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79690FC-99F4-2B4E-BA30-498E498E80F4}"/>
              </a:ext>
            </a:extLst>
          </p:cNvPr>
          <p:cNvCxnSpPr/>
          <p:nvPr/>
        </p:nvCxnSpPr>
        <p:spPr>
          <a:xfrm>
            <a:off x="3006969" y="1161922"/>
            <a:ext cx="0" cy="36663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1402944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PMI@%20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4" y="1449158"/>
            <a:ext cx="8791671" cy="301069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237620" y="4537493"/>
            <a:ext cx="47325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Results of 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PMI@20%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the Within-Project SVP Scenario </a:t>
            </a:r>
          </a:p>
        </p:txBody>
      </p:sp>
      <p:sp>
        <p:nvSpPr>
          <p:cNvPr id="9" name="Rectangle 8"/>
          <p:cNvSpPr/>
          <p:nvPr/>
        </p:nvSpPr>
        <p:spPr>
          <a:xfrm>
            <a:off x="501585" y="711653"/>
            <a:ext cx="8455240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Why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unsupervised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can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achieve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better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performance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terms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effort-aware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performance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measures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?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4256" y="1482684"/>
            <a:ext cx="653143" cy="9774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1435004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PMI@%20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116850" y="4429543"/>
            <a:ext cx="47325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Results of 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PMI@20%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the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Cross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-Project SVP Scenario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6" y="1068578"/>
            <a:ext cx="8738558" cy="305441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80429" y="1175657"/>
            <a:ext cx="653143" cy="53702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4D205-334D-464D-83CF-C959865A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778673"/>
            <a:ext cx="8992900" cy="4010498"/>
          </a:xfrm>
          <a:prstGeom prst="rect">
            <a:avLst/>
          </a:prstGeom>
        </p:spPr>
      </p:pic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1435004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PMI@%20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64758" y="3017405"/>
            <a:ext cx="621920" cy="1676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43510" y="3028835"/>
            <a:ext cx="531922" cy="1676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43509" y="1548308"/>
            <a:ext cx="531922" cy="10439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76188" y="1536878"/>
            <a:ext cx="621920" cy="10439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661302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Code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Size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Distribution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98" y="1006439"/>
            <a:ext cx="5224526" cy="41261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1698" y="698662"/>
            <a:ext cx="69547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Histogram for Each Project to Show the Code Size Distribution of the Program Modules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5846224" y="1567892"/>
            <a:ext cx="2855090" cy="296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71F65"/>
                </a:solidFill>
              </a:rPr>
              <a:t>T</a:t>
            </a:r>
            <a:r>
              <a:rPr lang="zh-CN" altLang="en-US" dirty="0">
                <a:solidFill>
                  <a:srgbClr val="071F65"/>
                </a:solidFill>
              </a:rPr>
              <a:t>he code size distribution </a:t>
            </a:r>
            <a:r>
              <a:rPr lang="zh-CN" altLang="en-US" dirty="0"/>
              <a:t>of modules is highly skewed, especially for the </a:t>
            </a:r>
            <a:r>
              <a:rPr lang="zh-CN" altLang="en-US" dirty="0">
                <a:solidFill>
                  <a:srgbClr val="C00000"/>
                </a:solidFill>
              </a:rPr>
              <a:t>Drupal</a:t>
            </a:r>
            <a:r>
              <a:rPr lang="zh-CN" altLang="en-US" dirty="0"/>
              <a:t> project and the </a:t>
            </a:r>
            <a:r>
              <a:rPr lang="zh-CN" altLang="en-US" dirty="0">
                <a:solidFill>
                  <a:srgbClr val="C00000"/>
                </a:solidFill>
              </a:rPr>
              <a:t>Moodle</a:t>
            </a:r>
            <a:r>
              <a:rPr lang="zh-CN" altLang="en-US" dirty="0"/>
              <a:t> project. 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For each of these three projects, </a:t>
            </a:r>
            <a:r>
              <a:rPr lang="zh-CN" altLang="en-US" dirty="0">
                <a:solidFill>
                  <a:srgbClr val="C00000"/>
                </a:solidFill>
              </a:rPr>
              <a:t>the size of most modules is small</a:t>
            </a:r>
            <a:r>
              <a:rPr lang="zh-CN" altLang="en-US" dirty="0"/>
              <a:t>, </a:t>
            </a:r>
            <a:r>
              <a:rPr lang="zh-CN" altLang="en-US" dirty="0">
                <a:solidFill>
                  <a:srgbClr val="C00000"/>
                </a:solidFill>
              </a:rPr>
              <a:t>while the size of a few modules is large</a:t>
            </a:r>
            <a:r>
              <a:rPr lang="zh-CN" altLang="en-US" dirty="0"/>
              <a:t>.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6516">
            <a:off x="5273816" y="1233782"/>
            <a:ext cx="1144817" cy="5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608048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IFA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28993" y="4480390"/>
            <a:ext cx="47325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Results of 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IFA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the Within-Project SVP Scenario </a:t>
            </a:r>
          </a:p>
        </p:txBody>
      </p:sp>
      <p:sp>
        <p:nvSpPr>
          <p:cNvPr id="2" name="Rectangle 1"/>
          <p:cNvSpPr/>
          <p:nvPr/>
        </p:nvSpPr>
        <p:spPr>
          <a:xfrm>
            <a:off x="501585" y="698662"/>
            <a:ext cx="736570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Whether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these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are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applicable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practical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vulnerability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localization</a:t>
            </a:r>
            <a:r>
              <a:rPr lang="en-US" altLang="zh-CN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?</a:t>
            </a:r>
            <a:r>
              <a:rPr lang="zh-CN" altLang="en-US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2" y="1302002"/>
            <a:ext cx="8445260" cy="30035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47486" y="1494970"/>
            <a:ext cx="1734457" cy="22061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608048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IFA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153383" y="4400046"/>
            <a:ext cx="47325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Results of 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IFA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the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Cross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-Project SVP Scenario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" y="1037560"/>
            <a:ext cx="8901270" cy="31548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5086" y="1248227"/>
            <a:ext cx="1843314" cy="23150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A9E9D-771E-F14D-9211-26AEDC83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1" y="1096701"/>
            <a:ext cx="8961120" cy="3383959"/>
          </a:xfrm>
          <a:prstGeom prst="rect">
            <a:avLst/>
          </a:prstGeom>
        </p:spPr>
      </p:pic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608048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IFA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01689" y="1815344"/>
            <a:ext cx="776515" cy="7982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94698" y="3026132"/>
            <a:ext cx="776516" cy="1410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199829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Threats to validity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185" y="1038708"/>
            <a:ext cx="746634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Double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check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our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experiments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implementations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different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SVP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methods.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Still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there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could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errors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that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have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not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notice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6" name="椭圆 34"/>
          <p:cNvSpPr/>
          <p:nvPr/>
        </p:nvSpPr>
        <p:spPr>
          <a:xfrm>
            <a:off x="687784" y="1160418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34"/>
          <p:cNvSpPr/>
          <p:nvPr/>
        </p:nvSpPr>
        <p:spPr>
          <a:xfrm>
            <a:off x="687784" y="2018765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185" y="1830027"/>
            <a:ext cx="746634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 guarantee the correctness of classifiers and statistical analysis methods, we use mature third-party libraries, such as R and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Weka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952184" y="2733050"/>
            <a:ext cx="7398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 use default value of hyper parameter for our supervised SVP methods. Hyper parameter optimization may improve the performance of SVP methods and need further investigating in our future work. </a:t>
            </a:r>
          </a:p>
        </p:txBody>
      </p:sp>
      <p:sp>
        <p:nvSpPr>
          <p:cNvPr id="10" name="椭圆 34"/>
          <p:cNvSpPr/>
          <p:nvPr/>
        </p:nvSpPr>
        <p:spPr>
          <a:xfrm>
            <a:off x="687784" y="2808104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952183" y="3739503"/>
            <a:ext cx="73981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 use the code shared by Walden et al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(ISSRE’14)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 ensure the correctness of classical baseline methods. </a:t>
            </a:r>
          </a:p>
        </p:txBody>
      </p:sp>
      <p:sp>
        <p:nvSpPr>
          <p:cNvPr id="12" name="椭圆 34"/>
          <p:cNvSpPr/>
          <p:nvPr/>
        </p:nvSpPr>
        <p:spPr>
          <a:xfrm>
            <a:off x="716942" y="3838349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1534583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Background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2729" y="1038708"/>
            <a:ext cx="7277422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Security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vulnerabilities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have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imposed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significant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damages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individuals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companies.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	-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Provide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opportunities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hackers.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	-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Hackers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often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keep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their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knowledge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vulnerabilities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secret.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Continuous growth of software scale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	- Limited resources for security audit and code inspection.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	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Finding security vulnerabilities requires a deep learning of both software and the 	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		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attacker’s mindset.</a:t>
            </a:r>
          </a:p>
        </p:txBody>
      </p:sp>
      <p:sp>
        <p:nvSpPr>
          <p:cNvPr id="10" name="椭圆 34"/>
          <p:cNvSpPr/>
          <p:nvPr/>
        </p:nvSpPr>
        <p:spPr>
          <a:xfrm>
            <a:off x="894813" y="1160418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椭圆 34"/>
          <p:cNvSpPr/>
          <p:nvPr/>
        </p:nvSpPr>
        <p:spPr>
          <a:xfrm>
            <a:off x="894813" y="1984261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60" y="3033946"/>
            <a:ext cx="3564836" cy="2376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420FDC-9700-D84B-8F24-8E8C5A556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643860"/>
            <a:ext cx="5211023" cy="1498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140935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Conclusion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2183" y="2861261"/>
            <a:ext cx="7822540" cy="38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Using PMI@20% and IFA indicators to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ompare SVP methods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more comprehensively.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6A2A59-AAB4-E840-AD00-B39D87D8E692}"/>
              </a:ext>
            </a:extLst>
          </p:cNvPr>
          <p:cNvSpPr/>
          <p:nvPr/>
        </p:nvSpPr>
        <p:spPr>
          <a:xfrm>
            <a:off x="952182" y="1216440"/>
            <a:ext cx="7536207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First article to s</a:t>
            </a:r>
            <a:r>
              <a:rPr 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ystematical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investigate a large number of security vulnerability prediction methods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E9DF4C-97DF-2249-BD76-71D555CD55D1}"/>
              </a:ext>
            </a:extLst>
          </p:cNvPr>
          <p:cNvSpPr/>
          <p:nvPr/>
        </p:nvSpPr>
        <p:spPr>
          <a:xfrm>
            <a:off x="952183" y="2079732"/>
            <a:ext cx="6620925" cy="38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Analysis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why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unsupervised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can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achieve better performance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detail.</a:t>
            </a:r>
          </a:p>
        </p:txBody>
      </p:sp>
      <p:sp>
        <p:nvSpPr>
          <p:cNvPr id="12" name="椭圆 34">
            <a:extLst>
              <a:ext uri="{FF2B5EF4-FFF2-40B4-BE49-F238E27FC236}">
                <a16:creationId xmlns:a16="http://schemas.microsoft.com/office/drawing/2014/main" id="{AE4BD147-3998-B442-A026-5756D919E7AA}"/>
              </a:ext>
            </a:extLst>
          </p:cNvPr>
          <p:cNvSpPr/>
          <p:nvPr/>
        </p:nvSpPr>
        <p:spPr>
          <a:xfrm>
            <a:off x="687784" y="1347982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34">
            <a:extLst>
              <a:ext uri="{FF2B5EF4-FFF2-40B4-BE49-F238E27FC236}">
                <a16:creationId xmlns:a16="http://schemas.microsoft.com/office/drawing/2014/main" id="{DBCA3835-935A-1244-8D1B-B14ECA5AE743}"/>
              </a:ext>
            </a:extLst>
          </p:cNvPr>
          <p:cNvSpPr/>
          <p:nvPr/>
        </p:nvSpPr>
        <p:spPr>
          <a:xfrm>
            <a:off x="687784" y="2206329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34">
            <a:extLst>
              <a:ext uri="{FF2B5EF4-FFF2-40B4-BE49-F238E27FC236}">
                <a16:creationId xmlns:a16="http://schemas.microsoft.com/office/drawing/2014/main" id="{F560A0F7-9C5E-A741-A345-B9A9DDFA48ED}"/>
              </a:ext>
            </a:extLst>
          </p:cNvPr>
          <p:cNvSpPr/>
          <p:nvPr/>
        </p:nvSpPr>
        <p:spPr>
          <a:xfrm>
            <a:off x="687784" y="2995668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34">
            <a:extLst>
              <a:ext uri="{FF2B5EF4-FFF2-40B4-BE49-F238E27FC236}">
                <a16:creationId xmlns:a16="http://schemas.microsoft.com/office/drawing/2014/main" id="{5E644F01-559C-D24E-A0C8-BB888239FB4A}"/>
              </a:ext>
            </a:extLst>
          </p:cNvPr>
          <p:cNvSpPr/>
          <p:nvPr/>
        </p:nvSpPr>
        <p:spPr>
          <a:xfrm>
            <a:off x="716942" y="3814904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7260B8-C170-014A-9291-627205E2344D}"/>
              </a:ext>
            </a:extLst>
          </p:cNvPr>
          <p:cNvSpPr/>
          <p:nvPr/>
        </p:nvSpPr>
        <p:spPr>
          <a:xfrm>
            <a:off x="952181" y="3709757"/>
            <a:ext cx="7536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oint out the problem when using unsupervised SVP methods in practice</a:t>
            </a:r>
            <a:r>
              <a:rPr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provide guidance for future research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3839893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Response to reviewers’ comments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0312D9-C8D4-8C47-AE10-0360DDC2DD0E}"/>
              </a:ext>
            </a:extLst>
          </p:cNvPr>
          <p:cNvGrpSpPr/>
          <p:nvPr/>
        </p:nvGrpSpPr>
        <p:grpSpPr>
          <a:xfrm>
            <a:off x="547288" y="940594"/>
            <a:ext cx="8400764" cy="3539430"/>
            <a:chOff x="571786" y="940594"/>
            <a:chExt cx="8400764" cy="35394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E304F1-6CF7-0F41-9097-668D7742A06C}"/>
                </a:ext>
              </a:extLst>
            </p:cNvPr>
            <p:cNvSpPr/>
            <p:nvPr/>
          </p:nvSpPr>
          <p:spPr>
            <a:xfrm>
              <a:off x="804463" y="940594"/>
              <a:ext cx="8168087" cy="353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 Neue" panose="02000503000000020004" pitchFamily="2" charset="0"/>
                </a:rPr>
                <a:t>We use the codes shared by previous studies to avoid threats to internal validity.</a:t>
              </a:r>
            </a:p>
            <a:p>
              <a:endParaRPr lang="en-US" sz="1600" dirty="0">
                <a:latin typeface="Helvetica Neue" panose="02000503000000020004" pitchFamily="2" charset="0"/>
              </a:endParaRPr>
            </a:p>
            <a:p>
              <a:r>
                <a:rPr lang="en-US" sz="1600" dirty="0">
                  <a:latin typeface="Helvetica Neue" panose="02000503000000020004" pitchFamily="2" charset="0"/>
                </a:rPr>
                <a:t>We add a simple example to illustrate the difference between two measures ACC and PMI@20%</a:t>
              </a:r>
              <a:r>
                <a:rPr lang="en-US" altLang="zh-CN" sz="1600" dirty="0">
                  <a:latin typeface="Helvetica Neue" panose="02000503000000020004" pitchFamily="2" charset="0"/>
                </a:rPr>
                <a:t>.</a:t>
              </a:r>
              <a:endParaRPr lang="en-US" sz="1600" dirty="0">
                <a:latin typeface="Helvetica Neue" panose="02000503000000020004" pitchFamily="2" charset="0"/>
              </a:endParaRPr>
            </a:p>
            <a:p>
              <a:endParaRPr lang="en-US" sz="1600" dirty="0">
                <a:latin typeface="Helvetica Neue" panose="02000503000000020004" pitchFamily="2" charset="0"/>
              </a:endParaRPr>
            </a:p>
            <a:p>
              <a:r>
                <a:rPr lang="en-US" sz="1600" dirty="0">
                  <a:latin typeface="Helvetica Neue" panose="02000503000000020004" pitchFamily="2" charset="0"/>
                </a:rPr>
                <a:t>We replace probability density plot with histogram to show the code size distribution of the program modules is highly skewed.</a:t>
              </a:r>
            </a:p>
            <a:p>
              <a:endParaRPr lang="en-US" sz="1600" dirty="0">
                <a:latin typeface="Helvetica Neue" panose="02000503000000020004" pitchFamily="2" charset="0"/>
              </a:endParaRPr>
            </a:p>
            <a:p>
              <a:r>
                <a:rPr lang="en-US" sz="1600" dirty="0">
                  <a:latin typeface="Helvetica Neue" panose="02000503000000020004" pitchFamily="2" charset="0"/>
                </a:rPr>
                <a:t>We discuss the relationship between software defect prediction and security vulnerability prediction.</a:t>
              </a:r>
            </a:p>
            <a:p>
              <a:endParaRPr lang="en-US" sz="1600" dirty="0">
                <a:latin typeface="Helvetica Neue" panose="02000503000000020004" pitchFamily="2" charset="0"/>
              </a:endParaRPr>
            </a:p>
            <a:p>
              <a:r>
                <a:rPr lang="en-US" sz="1600" dirty="0">
                  <a:latin typeface="Helvetica Neue" panose="02000503000000020004" pitchFamily="2" charset="0"/>
                </a:rPr>
                <a:t>We conduct more discussions for threats to validity</a:t>
              </a:r>
              <a:r>
                <a:rPr lang="en-US" altLang="zh-CN" sz="1600" dirty="0">
                  <a:latin typeface="Helvetica Neue" panose="02000503000000020004" pitchFamily="2" charset="0"/>
                </a:rPr>
                <a:t>.</a:t>
              </a:r>
              <a:endParaRPr lang="en-US" sz="1600" dirty="0">
                <a:latin typeface="Helvetica Neue" panose="02000503000000020004" pitchFamily="2" charset="0"/>
              </a:endParaRPr>
            </a:p>
            <a:p>
              <a:endParaRPr lang="en-US" sz="1600" dirty="0">
                <a:latin typeface="Helvetica Neue" panose="02000503000000020004" pitchFamily="2" charset="0"/>
              </a:endParaRPr>
            </a:p>
            <a:p>
              <a:r>
                <a:rPr lang="en-US" altLang="zh-CN" sz="1600" dirty="0">
                  <a:latin typeface="Helvetica Neue" panose="02000503000000020004" pitchFamily="2" charset="0"/>
                </a:rPr>
                <a:t>W</a:t>
              </a:r>
              <a:r>
                <a:rPr lang="en-US" sz="1600" dirty="0">
                  <a:latin typeface="Helvetica Neue" panose="02000503000000020004" pitchFamily="2" charset="0"/>
                </a:rPr>
                <a:t>e have corrected typos in the paper</a:t>
              </a:r>
              <a:r>
                <a:rPr lang="en-US" altLang="zh-CN" sz="1600" dirty="0">
                  <a:latin typeface="Helvetica Neue" panose="02000503000000020004" pitchFamily="2" charset="0"/>
                </a:rPr>
                <a:t>.</a:t>
              </a:r>
              <a:endParaRPr lang="en-US" sz="1600" dirty="0"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6" name="椭圆 34">
              <a:extLst>
                <a:ext uri="{FF2B5EF4-FFF2-40B4-BE49-F238E27FC236}">
                  <a16:creationId xmlns:a16="http://schemas.microsoft.com/office/drawing/2014/main" id="{E916B072-0B43-3848-83BB-148B743F08A4}"/>
                </a:ext>
              </a:extLst>
            </p:cNvPr>
            <p:cNvSpPr/>
            <p:nvPr/>
          </p:nvSpPr>
          <p:spPr>
            <a:xfrm>
              <a:off x="581087" y="1033657"/>
              <a:ext cx="120746" cy="128260"/>
            </a:xfrm>
            <a:prstGeom prst="ellipse">
              <a:avLst/>
            </a:prstGeom>
            <a:solidFill>
              <a:srgbClr val="07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34">
              <a:extLst>
                <a:ext uri="{FF2B5EF4-FFF2-40B4-BE49-F238E27FC236}">
                  <a16:creationId xmlns:a16="http://schemas.microsoft.com/office/drawing/2014/main" id="{15E17373-4120-1245-BD19-162F4739608D}"/>
                </a:ext>
              </a:extLst>
            </p:cNvPr>
            <p:cNvSpPr/>
            <p:nvPr/>
          </p:nvSpPr>
          <p:spPr>
            <a:xfrm>
              <a:off x="571808" y="1536676"/>
              <a:ext cx="120746" cy="128260"/>
            </a:xfrm>
            <a:prstGeom prst="ellipse">
              <a:avLst/>
            </a:prstGeom>
            <a:solidFill>
              <a:srgbClr val="07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34">
              <a:extLst>
                <a:ext uri="{FF2B5EF4-FFF2-40B4-BE49-F238E27FC236}">
                  <a16:creationId xmlns:a16="http://schemas.microsoft.com/office/drawing/2014/main" id="{6658007E-9384-7348-A063-7168CDD6FC42}"/>
                </a:ext>
              </a:extLst>
            </p:cNvPr>
            <p:cNvSpPr/>
            <p:nvPr/>
          </p:nvSpPr>
          <p:spPr>
            <a:xfrm>
              <a:off x="571786" y="2295693"/>
              <a:ext cx="120746" cy="128260"/>
            </a:xfrm>
            <a:prstGeom prst="ellipse">
              <a:avLst/>
            </a:prstGeom>
            <a:solidFill>
              <a:srgbClr val="07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34">
              <a:extLst>
                <a:ext uri="{FF2B5EF4-FFF2-40B4-BE49-F238E27FC236}">
                  <a16:creationId xmlns:a16="http://schemas.microsoft.com/office/drawing/2014/main" id="{9600C531-62E6-1042-BA24-8F04AEBCC762}"/>
                </a:ext>
              </a:extLst>
            </p:cNvPr>
            <p:cNvSpPr/>
            <p:nvPr/>
          </p:nvSpPr>
          <p:spPr>
            <a:xfrm>
              <a:off x="581087" y="3016610"/>
              <a:ext cx="120746" cy="128260"/>
            </a:xfrm>
            <a:prstGeom prst="ellipse">
              <a:avLst/>
            </a:prstGeom>
            <a:solidFill>
              <a:srgbClr val="07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34">
              <a:extLst>
                <a:ext uri="{FF2B5EF4-FFF2-40B4-BE49-F238E27FC236}">
                  <a16:creationId xmlns:a16="http://schemas.microsoft.com/office/drawing/2014/main" id="{CE689D93-727F-664B-8F22-C470AD910022}"/>
                </a:ext>
              </a:extLst>
            </p:cNvPr>
            <p:cNvSpPr/>
            <p:nvPr/>
          </p:nvSpPr>
          <p:spPr>
            <a:xfrm>
              <a:off x="578071" y="3694977"/>
              <a:ext cx="120746" cy="128260"/>
            </a:xfrm>
            <a:prstGeom prst="ellipse">
              <a:avLst/>
            </a:prstGeom>
            <a:solidFill>
              <a:srgbClr val="07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34">
              <a:extLst>
                <a:ext uri="{FF2B5EF4-FFF2-40B4-BE49-F238E27FC236}">
                  <a16:creationId xmlns:a16="http://schemas.microsoft.com/office/drawing/2014/main" id="{429FE2D8-FC67-624D-BF7C-989F116FDF6F}"/>
                </a:ext>
              </a:extLst>
            </p:cNvPr>
            <p:cNvSpPr/>
            <p:nvPr/>
          </p:nvSpPr>
          <p:spPr>
            <a:xfrm>
              <a:off x="581087" y="4221518"/>
              <a:ext cx="120746" cy="128260"/>
            </a:xfrm>
            <a:prstGeom prst="ellipse">
              <a:avLst/>
            </a:prstGeom>
            <a:solidFill>
              <a:srgbClr val="07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894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 flipV="1">
            <a:off x="2422107" y="2463313"/>
            <a:ext cx="2241629" cy="268018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4" name="等腰三角形 3"/>
          <p:cNvSpPr/>
          <p:nvPr/>
        </p:nvSpPr>
        <p:spPr>
          <a:xfrm rot="10800000" flipH="1">
            <a:off x="882311" y="0"/>
            <a:ext cx="1536779" cy="1837439"/>
          </a:xfrm>
          <a:prstGeom prst="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3" name="平行四边形 1"/>
          <p:cNvSpPr/>
          <p:nvPr/>
        </p:nvSpPr>
        <p:spPr>
          <a:xfrm>
            <a:off x="0" y="-8792"/>
            <a:ext cx="4663736" cy="5152292"/>
          </a:xfrm>
          <a:custGeom>
            <a:avLst/>
            <a:gdLst>
              <a:gd name="connsiteX0" fmla="*/ 0 w 6218315"/>
              <a:gd name="connsiteY0" fmla="*/ 6857999 h 6857999"/>
              <a:gd name="connsiteX1" fmla="*/ 1554579 w 6218315"/>
              <a:gd name="connsiteY1" fmla="*/ 0 h 6857999"/>
              <a:gd name="connsiteX2" fmla="*/ 6218315 w 6218315"/>
              <a:gd name="connsiteY2" fmla="*/ 0 h 6857999"/>
              <a:gd name="connsiteX3" fmla="*/ 4663736 w 6218315"/>
              <a:gd name="connsiteY3" fmla="*/ 6857999 h 6857999"/>
              <a:gd name="connsiteX4" fmla="*/ 0 w 6218315"/>
              <a:gd name="connsiteY4" fmla="*/ 6857999 h 6857999"/>
              <a:gd name="connsiteX0-1" fmla="*/ 0 w 6218315"/>
              <a:gd name="connsiteY0-2" fmla="*/ 6869722 h 6869722"/>
              <a:gd name="connsiteX1-3" fmla="*/ 2855840 w 6218315"/>
              <a:gd name="connsiteY1-4" fmla="*/ 0 h 6869722"/>
              <a:gd name="connsiteX2-5" fmla="*/ 6218315 w 6218315"/>
              <a:gd name="connsiteY2-6" fmla="*/ 11723 h 6869722"/>
              <a:gd name="connsiteX3-7" fmla="*/ 4663736 w 6218315"/>
              <a:gd name="connsiteY3-8" fmla="*/ 6869722 h 6869722"/>
              <a:gd name="connsiteX4-9" fmla="*/ 0 w 6218315"/>
              <a:gd name="connsiteY4-10" fmla="*/ 6869722 h 6869722"/>
              <a:gd name="connsiteX0-11" fmla="*/ 0 w 6218315"/>
              <a:gd name="connsiteY0-12" fmla="*/ 6869722 h 6869722"/>
              <a:gd name="connsiteX1-13" fmla="*/ 2855840 w 6218315"/>
              <a:gd name="connsiteY1-14" fmla="*/ 0 h 6869722"/>
              <a:gd name="connsiteX2-15" fmla="*/ 6218315 w 6218315"/>
              <a:gd name="connsiteY2-16" fmla="*/ 11723 h 6869722"/>
              <a:gd name="connsiteX3-17" fmla="*/ 3350751 w 6218315"/>
              <a:gd name="connsiteY3-18" fmla="*/ 6869722 h 6869722"/>
              <a:gd name="connsiteX4-19" fmla="*/ 0 w 6218315"/>
              <a:gd name="connsiteY4-20" fmla="*/ 6869722 h 68697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218315" h="6869722">
                <a:moveTo>
                  <a:pt x="0" y="6869722"/>
                </a:moveTo>
                <a:lnTo>
                  <a:pt x="2855840" y="0"/>
                </a:lnTo>
                <a:lnTo>
                  <a:pt x="6218315" y="11723"/>
                </a:lnTo>
                <a:lnTo>
                  <a:pt x="3350751" y="6869722"/>
                </a:lnTo>
                <a:lnTo>
                  <a:pt x="0" y="68697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" name="平行四边形 1"/>
          <p:cNvSpPr/>
          <p:nvPr/>
        </p:nvSpPr>
        <p:spPr>
          <a:xfrm>
            <a:off x="0" y="0"/>
            <a:ext cx="4663736" cy="5152292"/>
          </a:xfrm>
          <a:custGeom>
            <a:avLst/>
            <a:gdLst>
              <a:gd name="connsiteX0" fmla="*/ 0 w 6218315"/>
              <a:gd name="connsiteY0" fmla="*/ 6857999 h 6857999"/>
              <a:gd name="connsiteX1" fmla="*/ 1554579 w 6218315"/>
              <a:gd name="connsiteY1" fmla="*/ 0 h 6857999"/>
              <a:gd name="connsiteX2" fmla="*/ 6218315 w 6218315"/>
              <a:gd name="connsiteY2" fmla="*/ 0 h 6857999"/>
              <a:gd name="connsiteX3" fmla="*/ 4663736 w 6218315"/>
              <a:gd name="connsiteY3" fmla="*/ 6857999 h 6857999"/>
              <a:gd name="connsiteX4" fmla="*/ 0 w 6218315"/>
              <a:gd name="connsiteY4" fmla="*/ 6857999 h 6857999"/>
              <a:gd name="connsiteX0-1" fmla="*/ 0 w 6218315"/>
              <a:gd name="connsiteY0-2" fmla="*/ 6869722 h 6869722"/>
              <a:gd name="connsiteX1-3" fmla="*/ 2855840 w 6218315"/>
              <a:gd name="connsiteY1-4" fmla="*/ 0 h 6869722"/>
              <a:gd name="connsiteX2-5" fmla="*/ 6218315 w 6218315"/>
              <a:gd name="connsiteY2-6" fmla="*/ 11723 h 6869722"/>
              <a:gd name="connsiteX3-7" fmla="*/ 4663736 w 6218315"/>
              <a:gd name="connsiteY3-8" fmla="*/ 6869722 h 6869722"/>
              <a:gd name="connsiteX4-9" fmla="*/ 0 w 6218315"/>
              <a:gd name="connsiteY4-10" fmla="*/ 6869722 h 6869722"/>
              <a:gd name="connsiteX0-11" fmla="*/ 0 w 6218315"/>
              <a:gd name="connsiteY0-12" fmla="*/ 6869722 h 6869722"/>
              <a:gd name="connsiteX1-13" fmla="*/ 2855840 w 6218315"/>
              <a:gd name="connsiteY1-14" fmla="*/ 0 h 6869722"/>
              <a:gd name="connsiteX2-15" fmla="*/ 6218315 w 6218315"/>
              <a:gd name="connsiteY2-16" fmla="*/ 11723 h 6869722"/>
              <a:gd name="connsiteX3-17" fmla="*/ 3350751 w 6218315"/>
              <a:gd name="connsiteY3-18" fmla="*/ 6869722 h 6869722"/>
              <a:gd name="connsiteX4-19" fmla="*/ 0 w 6218315"/>
              <a:gd name="connsiteY4-20" fmla="*/ 6869722 h 68697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218315" h="6869722">
                <a:moveTo>
                  <a:pt x="0" y="6869722"/>
                </a:moveTo>
                <a:lnTo>
                  <a:pt x="2855840" y="0"/>
                </a:lnTo>
                <a:lnTo>
                  <a:pt x="6218315" y="11723"/>
                </a:lnTo>
                <a:lnTo>
                  <a:pt x="3350751" y="6869722"/>
                </a:lnTo>
                <a:lnTo>
                  <a:pt x="0" y="6869722"/>
                </a:lnTo>
                <a:close/>
              </a:path>
            </a:pathLst>
          </a:custGeom>
          <a:solidFill>
            <a:srgbClr val="071F6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grpSp>
        <p:nvGrpSpPr>
          <p:cNvPr id="17" name="组 6"/>
          <p:cNvGrpSpPr/>
          <p:nvPr/>
        </p:nvGrpSpPr>
        <p:grpSpPr>
          <a:xfrm>
            <a:off x="6581957" y="133792"/>
            <a:ext cx="2301849" cy="784927"/>
            <a:chOff x="2072940" y="251704"/>
            <a:chExt cx="2631969" cy="917410"/>
          </a:xfrm>
        </p:grpSpPr>
        <p:sp>
          <p:nvSpPr>
            <p:cNvPr id="18" name="文本框 2"/>
            <p:cNvSpPr txBox="1"/>
            <p:nvPr/>
          </p:nvSpPr>
          <p:spPr>
            <a:xfrm>
              <a:off x="2879521" y="251704"/>
              <a:ext cx="1825388" cy="8327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2000" dirty="0">
                  <a:solidFill>
                    <a:schemeClr val="accent1"/>
                  </a:solidFill>
                  <a:latin typeface="华文行楷" panose="02010800040101010101" charset="-122"/>
                  <a:ea typeface="华文行楷" panose="02010800040101010101" charset="-122"/>
                  <a:cs typeface="华文行楷" panose="02010800040101010101" charset="-122"/>
                </a:rPr>
                <a:t>南通大学</a:t>
              </a:r>
              <a:endParaRPr kumimoji="1" lang="en-US" altLang="zh-CN" sz="2000" dirty="0">
                <a:solidFill>
                  <a:schemeClr val="accent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1100" dirty="0">
                  <a:solidFill>
                    <a:schemeClr val="accent1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kumimoji="1" lang="en-US" altLang="zh-CN" sz="900" dirty="0">
                  <a:solidFill>
                    <a:schemeClr val="accent1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NANTONG</a:t>
              </a:r>
              <a:r>
                <a:rPr kumimoji="1" lang="zh-CN" altLang="en-US" sz="900" dirty="0">
                  <a:solidFill>
                    <a:schemeClr val="accent1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kumimoji="1" lang="en-US" altLang="zh-CN" sz="900" dirty="0">
                  <a:solidFill>
                    <a:schemeClr val="accent1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UNIVERSITY</a:t>
              </a:r>
              <a:endParaRPr kumimoji="1" lang="zh-CN" altLang="en-US" sz="900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1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40" y="368773"/>
              <a:ext cx="806581" cy="800341"/>
            </a:xfrm>
            <a:prstGeom prst="rect">
              <a:avLst/>
            </a:prstGeom>
          </p:spPr>
        </p:pic>
      </p:grpSp>
      <p:sp>
        <p:nvSpPr>
          <p:cNvPr id="20" name="文本框 2"/>
          <p:cNvSpPr txBox="1"/>
          <p:nvPr/>
        </p:nvSpPr>
        <p:spPr>
          <a:xfrm>
            <a:off x="5260776" y="1733091"/>
            <a:ext cx="29738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Thank You!</a:t>
            </a:r>
          </a:p>
          <a:p>
            <a:r>
              <a:rPr kumimoji="1" lang="en-US" altLang="zh-CN" sz="3000" b="1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Any Questions</a:t>
            </a:r>
            <a:r>
              <a:rPr kumimoji="1" lang="zh-CN" altLang="en-US" sz="3000" b="1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？</a:t>
            </a:r>
            <a:endParaRPr kumimoji="1" lang="en-US" altLang="zh-CN" sz="3000" b="1" dirty="0">
              <a:solidFill>
                <a:srgbClr val="071F65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779036" y="2973789"/>
            <a:ext cx="3778368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3" y="208028"/>
            <a:ext cx="5182439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SVP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792" y="1596726"/>
            <a:ext cx="3864007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Extract and label program modules from software repositories.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Measure extracted program modules.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Use a specific classification method to train a model.</a:t>
            </a:r>
          </a:p>
        </p:txBody>
      </p:sp>
      <p:sp>
        <p:nvSpPr>
          <p:cNvPr id="2" name="Rectangle 1"/>
          <p:cNvSpPr/>
          <p:nvPr/>
        </p:nvSpPr>
        <p:spPr>
          <a:xfrm>
            <a:off x="250792" y="1030219"/>
            <a:ext cx="31346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Software</a:t>
            </a:r>
            <a:r>
              <a:rPr lang="zh-CN" altLang="en-US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Vulnerability</a:t>
            </a:r>
            <a:r>
              <a:rPr lang="zh-CN" altLang="en-US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Prediction</a:t>
            </a:r>
            <a:endParaRPr lang="zh-CN" altLang="en-US" sz="16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03B850-386A-3843-9C68-CF71AD230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03" y="603594"/>
            <a:ext cx="744954" cy="744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61F78-6E52-144F-A883-F7FF6D1EF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02" y="1936090"/>
            <a:ext cx="424108" cy="424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265B27-A02A-074F-92A8-99EF32233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0350">
            <a:off x="5709520" y="2017954"/>
            <a:ext cx="415652" cy="415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CF2001-DF6B-FF48-98D2-693C542FC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2283">
            <a:off x="5960888" y="2357892"/>
            <a:ext cx="415652" cy="415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1793D-6FF0-C944-826E-A48DE3D6F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9849">
            <a:off x="6399141" y="2254646"/>
            <a:ext cx="415652" cy="415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4BE06E-8C41-E24F-864F-F688E8AB1F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71" y="3415818"/>
            <a:ext cx="919926" cy="813912"/>
          </a:xfrm>
          <a:prstGeom prst="rect">
            <a:avLst/>
          </a:prstGeom>
        </p:spPr>
      </p:pic>
      <p:sp>
        <p:nvSpPr>
          <p:cNvPr id="13" name=" 5">
            <a:extLst>
              <a:ext uri="{FF2B5EF4-FFF2-40B4-BE49-F238E27FC236}">
                <a16:creationId xmlns:a16="http://schemas.microsoft.com/office/drawing/2014/main" id="{F58888F0-36EF-AF40-BDE3-5C5C18EA925F}"/>
              </a:ext>
            </a:extLst>
          </p:cNvPr>
          <p:cNvSpPr/>
          <p:nvPr/>
        </p:nvSpPr>
        <p:spPr>
          <a:xfrm>
            <a:off x="5704913" y="1063016"/>
            <a:ext cx="835620" cy="277882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160">
            <a:extLst>
              <a:ext uri="{FF2B5EF4-FFF2-40B4-BE49-F238E27FC236}">
                <a16:creationId xmlns:a16="http://schemas.microsoft.com/office/drawing/2014/main" id="{7A5F41ED-37F3-3043-9B6B-4C72845D1C0B}"/>
              </a:ext>
            </a:extLst>
          </p:cNvPr>
          <p:cNvSpPr/>
          <p:nvPr/>
        </p:nvSpPr>
        <p:spPr>
          <a:xfrm rot="16200000" flipH="1">
            <a:off x="6653701" y="1655779"/>
            <a:ext cx="502497" cy="41084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 5">
            <a:extLst>
              <a:ext uri="{FF2B5EF4-FFF2-40B4-BE49-F238E27FC236}">
                <a16:creationId xmlns:a16="http://schemas.microsoft.com/office/drawing/2014/main" id="{34073AA4-E798-524E-913E-339DAACCA7DF}"/>
              </a:ext>
            </a:extLst>
          </p:cNvPr>
          <p:cNvSpPr/>
          <p:nvPr/>
        </p:nvSpPr>
        <p:spPr>
          <a:xfrm rot="5400000">
            <a:off x="5956825" y="2966677"/>
            <a:ext cx="505129" cy="24445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 5">
            <a:extLst>
              <a:ext uri="{FF2B5EF4-FFF2-40B4-BE49-F238E27FC236}">
                <a16:creationId xmlns:a16="http://schemas.microsoft.com/office/drawing/2014/main" id="{6779E690-4411-014C-B410-B4E733EFB271}"/>
              </a:ext>
            </a:extLst>
          </p:cNvPr>
          <p:cNvSpPr/>
          <p:nvPr/>
        </p:nvSpPr>
        <p:spPr>
          <a:xfrm>
            <a:off x="4967143" y="3700549"/>
            <a:ext cx="619458" cy="24445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直角双向箭头 16">
            <a:extLst>
              <a:ext uri="{FF2B5EF4-FFF2-40B4-BE49-F238E27FC236}">
                <a16:creationId xmlns:a16="http://schemas.microsoft.com/office/drawing/2014/main" id="{02A900C0-A1E1-BC48-AB30-A32CBE2E9FF0}"/>
              </a:ext>
            </a:extLst>
          </p:cNvPr>
          <p:cNvSpPr/>
          <p:nvPr/>
        </p:nvSpPr>
        <p:spPr>
          <a:xfrm rot="8181370">
            <a:off x="6779562" y="3588635"/>
            <a:ext cx="582826" cy="551911"/>
          </a:xfrm>
          <a:prstGeom prst="leftUpArrow">
            <a:avLst>
              <a:gd name="adj1" fmla="val 15323"/>
              <a:gd name="adj2" fmla="val 25000"/>
              <a:gd name="adj3" fmla="val 2500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D30E2A44-5FE0-514E-B3BB-E1F204FD0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796" y="3470613"/>
            <a:ext cx="323095" cy="323095"/>
          </a:xfrm>
          <a:prstGeom prst="rect">
            <a:avLst/>
          </a:prstGeom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F3C95E8B-3A68-3449-B9F8-39E725E91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431" y="3937448"/>
            <a:ext cx="334133" cy="334133"/>
          </a:xfrm>
          <a:prstGeom prst="rect">
            <a:avLst/>
          </a:prstGeom>
        </p:spPr>
      </p:pic>
      <p:sp>
        <p:nvSpPr>
          <p:cNvPr id="20" name="矩形 11">
            <a:extLst>
              <a:ext uri="{FF2B5EF4-FFF2-40B4-BE49-F238E27FC236}">
                <a16:creationId xmlns:a16="http://schemas.microsoft.com/office/drawing/2014/main" id="{0ABD9935-D830-C94E-B90E-786844481429}"/>
              </a:ext>
            </a:extLst>
          </p:cNvPr>
          <p:cNvSpPr/>
          <p:nvPr/>
        </p:nvSpPr>
        <p:spPr>
          <a:xfrm>
            <a:off x="5799216" y="4209505"/>
            <a:ext cx="900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SVP Model</a:t>
            </a:r>
            <a:endParaRPr lang="zh-CN" altLang="en-US" sz="1200" dirty="0"/>
          </a:p>
        </p:txBody>
      </p:sp>
      <p:sp>
        <p:nvSpPr>
          <p:cNvPr id="21" name="圆角矩形 29">
            <a:extLst>
              <a:ext uri="{FF2B5EF4-FFF2-40B4-BE49-F238E27FC236}">
                <a16:creationId xmlns:a16="http://schemas.microsoft.com/office/drawing/2014/main" id="{12EFDF48-093E-8447-8771-B0EBB2B9F99F}"/>
              </a:ext>
            </a:extLst>
          </p:cNvPr>
          <p:cNvSpPr/>
          <p:nvPr/>
        </p:nvSpPr>
        <p:spPr>
          <a:xfrm>
            <a:off x="5631719" y="3381658"/>
            <a:ext cx="1147993" cy="110484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2" name="圆角矩形 34">
            <a:extLst>
              <a:ext uri="{FF2B5EF4-FFF2-40B4-BE49-F238E27FC236}">
                <a16:creationId xmlns:a16="http://schemas.microsoft.com/office/drawing/2014/main" id="{8B9C7E4E-8767-F040-9140-AFE250D6D654}"/>
              </a:ext>
            </a:extLst>
          </p:cNvPr>
          <p:cNvSpPr/>
          <p:nvPr/>
        </p:nvSpPr>
        <p:spPr>
          <a:xfrm>
            <a:off x="3912223" y="3361924"/>
            <a:ext cx="1005034" cy="113549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3" name="文本框 35">
            <a:extLst>
              <a:ext uri="{FF2B5EF4-FFF2-40B4-BE49-F238E27FC236}">
                <a16:creationId xmlns:a16="http://schemas.microsoft.com/office/drawing/2014/main" id="{5678E30F-224F-8B40-83C6-EAF3934E6E75}"/>
              </a:ext>
            </a:extLst>
          </p:cNvPr>
          <p:cNvSpPr txBox="1"/>
          <p:nvPr/>
        </p:nvSpPr>
        <p:spPr>
          <a:xfrm>
            <a:off x="3912223" y="4176169"/>
            <a:ext cx="1068791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</a:rPr>
              <a:t>New modules</a:t>
            </a:r>
            <a:endParaRPr lang="zh-CN" altLang="en-US" sz="11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36">
            <a:extLst>
              <a:ext uri="{FF2B5EF4-FFF2-40B4-BE49-F238E27FC236}">
                <a16:creationId xmlns:a16="http://schemas.microsoft.com/office/drawing/2014/main" id="{F0F3934B-89D6-3F4D-B649-B1BE7D49D0D1}"/>
              </a:ext>
            </a:extLst>
          </p:cNvPr>
          <p:cNvSpPr/>
          <p:nvPr/>
        </p:nvSpPr>
        <p:spPr>
          <a:xfrm>
            <a:off x="6783690" y="1817574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Label </a:t>
            </a:r>
          </a:p>
          <a:p>
            <a:pPr algn="ctr"/>
            <a:r>
              <a:rPr lang="en-US" altLang="zh-CN" sz="1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program modules </a:t>
            </a:r>
            <a:endParaRPr lang="zh-CN" altLang="en-US" sz="1200" dirty="0"/>
          </a:p>
        </p:txBody>
      </p:sp>
      <p:sp>
        <p:nvSpPr>
          <p:cNvPr id="25" name="矩形 37">
            <a:extLst>
              <a:ext uri="{FF2B5EF4-FFF2-40B4-BE49-F238E27FC236}">
                <a16:creationId xmlns:a16="http://schemas.microsoft.com/office/drawing/2014/main" id="{4E2C0F47-D8A8-6741-9B84-33DC3853EF27}"/>
              </a:ext>
            </a:extLst>
          </p:cNvPr>
          <p:cNvSpPr/>
          <p:nvPr/>
        </p:nvSpPr>
        <p:spPr>
          <a:xfrm>
            <a:off x="5533137" y="625307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Extract </a:t>
            </a:r>
          </a:p>
          <a:p>
            <a:pPr algn="ctr"/>
            <a:r>
              <a:rPr lang="en-US" altLang="zh-CN" sz="1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program modules </a:t>
            </a:r>
            <a:endParaRPr lang="zh-CN" altLang="en-US" sz="1200" dirty="0"/>
          </a:p>
        </p:txBody>
      </p:sp>
      <p:sp>
        <p:nvSpPr>
          <p:cNvPr id="26" name="矩形 38">
            <a:extLst>
              <a:ext uri="{FF2B5EF4-FFF2-40B4-BE49-F238E27FC236}">
                <a16:creationId xmlns:a16="http://schemas.microsoft.com/office/drawing/2014/main" id="{9930B1A2-D36E-2240-A7A6-23258A65D54D}"/>
              </a:ext>
            </a:extLst>
          </p:cNvPr>
          <p:cNvSpPr/>
          <p:nvPr/>
        </p:nvSpPr>
        <p:spPr>
          <a:xfrm>
            <a:off x="4402066" y="1280778"/>
            <a:ext cx="13099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Software </a:t>
            </a:r>
          </a:p>
          <a:p>
            <a:pPr algn="ctr"/>
            <a:r>
              <a:rPr lang="en-US" altLang="zh-CN" sz="11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historical repository</a:t>
            </a:r>
            <a:endParaRPr lang="zh-CN" altLang="en-US" sz="1100" dirty="0"/>
          </a:p>
        </p:txBody>
      </p:sp>
      <p:sp>
        <p:nvSpPr>
          <p:cNvPr id="27" name="矩形 40">
            <a:extLst>
              <a:ext uri="{FF2B5EF4-FFF2-40B4-BE49-F238E27FC236}">
                <a16:creationId xmlns:a16="http://schemas.microsoft.com/office/drawing/2014/main" id="{027DF07F-8579-E24E-850A-1780E6463840}"/>
              </a:ext>
            </a:extLst>
          </p:cNvPr>
          <p:cNvSpPr/>
          <p:nvPr/>
        </p:nvSpPr>
        <p:spPr>
          <a:xfrm>
            <a:off x="6206960" y="2883976"/>
            <a:ext cx="7114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</a:t>
            </a:r>
            <a:endParaRPr lang="zh-CN" altLang="en-US" sz="1200" dirty="0"/>
          </a:p>
        </p:txBody>
      </p:sp>
      <p:sp>
        <p:nvSpPr>
          <p:cNvPr id="28" name="矩形 41">
            <a:extLst>
              <a:ext uri="{FF2B5EF4-FFF2-40B4-BE49-F238E27FC236}">
                <a16:creationId xmlns:a16="http://schemas.microsoft.com/office/drawing/2014/main" id="{DA81F52E-8823-6C4E-892B-AC372B4EDB39}"/>
              </a:ext>
            </a:extLst>
          </p:cNvPr>
          <p:cNvSpPr/>
          <p:nvPr/>
        </p:nvSpPr>
        <p:spPr>
          <a:xfrm>
            <a:off x="4880359" y="3966014"/>
            <a:ext cx="819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Predicting</a:t>
            </a:r>
            <a:endParaRPr lang="zh-CN" altLang="en-US" sz="1200" dirty="0"/>
          </a:p>
        </p:txBody>
      </p:sp>
      <p:sp>
        <p:nvSpPr>
          <p:cNvPr id="29" name="矩形 42">
            <a:extLst>
              <a:ext uri="{FF2B5EF4-FFF2-40B4-BE49-F238E27FC236}">
                <a16:creationId xmlns:a16="http://schemas.microsoft.com/office/drawing/2014/main" id="{2EBE951D-25B5-CE4F-9576-F8123013A83D}"/>
              </a:ext>
            </a:extLst>
          </p:cNvPr>
          <p:cNvSpPr/>
          <p:nvPr/>
        </p:nvSpPr>
        <p:spPr>
          <a:xfrm>
            <a:off x="7494174" y="3499868"/>
            <a:ext cx="1161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Non Vulnerable</a:t>
            </a:r>
          </a:p>
        </p:txBody>
      </p:sp>
      <p:sp>
        <p:nvSpPr>
          <p:cNvPr id="30" name="矩形 43">
            <a:extLst>
              <a:ext uri="{FF2B5EF4-FFF2-40B4-BE49-F238E27FC236}">
                <a16:creationId xmlns:a16="http://schemas.microsoft.com/office/drawing/2014/main" id="{47C345A9-C5E7-3F41-9987-A689C5348932}"/>
              </a:ext>
            </a:extLst>
          </p:cNvPr>
          <p:cNvSpPr/>
          <p:nvPr/>
        </p:nvSpPr>
        <p:spPr>
          <a:xfrm>
            <a:off x="7518339" y="3998897"/>
            <a:ext cx="861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Vulnerable</a:t>
            </a:r>
          </a:p>
          <a:p>
            <a:endParaRPr lang="zh-CN" altLang="en-US" sz="1200" dirty="0"/>
          </a:p>
        </p:txBody>
      </p:sp>
      <p:pic>
        <p:nvPicPr>
          <p:cNvPr id="31" name="图片 45">
            <a:extLst>
              <a:ext uri="{FF2B5EF4-FFF2-40B4-BE49-F238E27FC236}">
                <a16:creationId xmlns:a16="http://schemas.microsoft.com/office/drawing/2014/main" id="{13D52B29-9677-5947-AE4A-C7271303D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1346">
            <a:off x="6864481" y="730214"/>
            <a:ext cx="375565" cy="375565"/>
          </a:xfrm>
          <a:prstGeom prst="rect">
            <a:avLst/>
          </a:prstGeom>
        </p:spPr>
      </p:pic>
      <p:pic>
        <p:nvPicPr>
          <p:cNvPr id="32" name="图片 46">
            <a:extLst>
              <a:ext uri="{FF2B5EF4-FFF2-40B4-BE49-F238E27FC236}">
                <a16:creationId xmlns:a16="http://schemas.microsoft.com/office/drawing/2014/main" id="{E0554695-242C-0348-A942-A8AFDD3E8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7354">
            <a:off x="7272211" y="794293"/>
            <a:ext cx="375565" cy="375565"/>
          </a:xfrm>
          <a:prstGeom prst="rect">
            <a:avLst/>
          </a:prstGeom>
        </p:spPr>
      </p:pic>
      <p:pic>
        <p:nvPicPr>
          <p:cNvPr id="35" name="图片 47">
            <a:extLst>
              <a:ext uri="{FF2B5EF4-FFF2-40B4-BE49-F238E27FC236}">
                <a16:creationId xmlns:a16="http://schemas.microsoft.com/office/drawing/2014/main" id="{90B3BC33-5712-6942-83DF-5E88B54C3F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32" y="1153160"/>
            <a:ext cx="375565" cy="375565"/>
          </a:xfrm>
          <a:prstGeom prst="rect">
            <a:avLst/>
          </a:prstGeom>
        </p:spPr>
      </p:pic>
      <p:pic>
        <p:nvPicPr>
          <p:cNvPr id="36" name="图片 48">
            <a:extLst>
              <a:ext uri="{FF2B5EF4-FFF2-40B4-BE49-F238E27FC236}">
                <a16:creationId xmlns:a16="http://schemas.microsoft.com/office/drawing/2014/main" id="{97F62DC5-2BE3-494F-BEAC-D5977027A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2630">
            <a:off x="6783899" y="1108743"/>
            <a:ext cx="375565" cy="375565"/>
          </a:xfrm>
          <a:prstGeom prst="rect">
            <a:avLst/>
          </a:prstGeom>
        </p:spPr>
      </p:pic>
      <p:pic>
        <p:nvPicPr>
          <p:cNvPr id="37" name="图片 49">
            <a:extLst>
              <a:ext uri="{FF2B5EF4-FFF2-40B4-BE49-F238E27FC236}">
                <a16:creationId xmlns:a16="http://schemas.microsoft.com/office/drawing/2014/main" id="{6366F0DC-6DFA-294E-AAB6-7C167FC93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1346">
            <a:off x="4056140" y="3445997"/>
            <a:ext cx="375565" cy="375565"/>
          </a:xfrm>
          <a:prstGeom prst="rect">
            <a:avLst/>
          </a:prstGeom>
        </p:spPr>
      </p:pic>
      <p:pic>
        <p:nvPicPr>
          <p:cNvPr id="38" name="图片 50">
            <a:extLst>
              <a:ext uri="{FF2B5EF4-FFF2-40B4-BE49-F238E27FC236}">
                <a16:creationId xmlns:a16="http://schemas.microsoft.com/office/drawing/2014/main" id="{D41BAA09-F99F-FA44-9AC3-C9B6FC4C0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7354">
            <a:off x="4463870" y="3510076"/>
            <a:ext cx="375565" cy="375565"/>
          </a:xfrm>
          <a:prstGeom prst="rect">
            <a:avLst/>
          </a:prstGeom>
        </p:spPr>
      </p:pic>
      <p:pic>
        <p:nvPicPr>
          <p:cNvPr id="39" name="图片 51">
            <a:extLst>
              <a:ext uri="{FF2B5EF4-FFF2-40B4-BE49-F238E27FC236}">
                <a16:creationId xmlns:a16="http://schemas.microsoft.com/office/drawing/2014/main" id="{2C93DED5-F17E-4246-9082-07FE2EBC17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91" y="3868943"/>
            <a:ext cx="375565" cy="375565"/>
          </a:xfrm>
          <a:prstGeom prst="rect">
            <a:avLst/>
          </a:prstGeom>
        </p:spPr>
      </p:pic>
      <p:pic>
        <p:nvPicPr>
          <p:cNvPr id="40" name="图片 52">
            <a:extLst>
              <a:ext uri="{FF2B5EF4-FFF2-40B4-BE49-F238E27FC236}">
                <a16:creationId xmlns:a16="http://schemas.microsoft.com/office/drawing/2014/main" id="{8493C0ED-0520-BD46-8454-F2B4694B5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2630">
            <a:off x="3975558" y="3824526"/>
            <a:ext cx="375565" cy="37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139332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Motivation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5807" y="2149786"/>
            <a:ext cx="2416662" cy="2593566"/>
            <a:chOff x="900856" y="951178"/>
            <a:chExt cx="3470181" cy="36996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73" y="1099408"/>
              <a:ext cx="2625492" cy="3023292"/>
            </a:xfrm>
            <a:prstGeom prst="rect">
              <a:avLst/>
            </a:prstGeom>
          </p:spPr>
        </p:pic>
        <p:sp>
          <p:nvSpPr>
            <p:cNvPr id="6" name="矩形 14"/>
            <p:cNvSpPr/>
            <p:nvPr/>
          </p:nvSpPr>
          <p:spPr>
            <a:xfrm>
              <a:off x="900856" y="951178"/>
              <a:ext cx="3470181" cy="36996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文本框 9"/>
            <p:cNvSpPr txBox="1"/>
            <p:nvPr/>
          </p:nvSpPr>
          <p:spPr>
            <a:xfrm>
              <a:off x="1767670" y="4066041"/>
              <a:ext cx="1975810" cy="48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Supervised</a:t>
              </a:r>
              <a:endParaRPr lang="zh-CN" altLang="en-US" sz="1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75465" y="2149786"/>
            <a:ext cx="2416662" cy="2593566"/>
            <a:chOff x="4700837" y="951178"/>
            <a:chExt cx="3470181" cy="36996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6544" y="1135642"/>
              <a:ext cx="2415950" cy="2974444"/>
            </a:xfrm>
            <a:prstGeom prst="rect">
              <a:avLst/>
            </a:prstGeom>
          </p:spPr>
        </p:pic>
        <p:sp>
          <p:nvSpPr>
            <p:cNvPr id="8" name="矩形 14"/>
            <p:cNvSpPr/>
            <p:nvPr/>
          </p:nvSpPr>
          <p:spPr>
            <a:xfrm>
              <a:off x="4700837" y="951178"/>
              <a:ext cx="3470181" cy="36996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" name="文本框 9"/>
            <p:cNvSpPr txBox="1"/>
            <p:nvPr/>
          </p:nvSpPr>
          <p:spPr>
            <a:xfrm>
              <a:off x="5369232" y="4076801"/>
              <a:ext cx="2305094" cy="48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Unsupervised</a:t>
              </a:r>
              <a:endParaRPr lang="zh-CN" altLang="en-US" sz="1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50151" y="2923517"/>
            <a:ext cx="72938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VS</a:t>
            </a:r>
            <a:endParaRPr lang="en-US" sz="1400" b="1" dirty="0">
              <a:solidFill>
                <a:srgbClr val="C000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1585" y="724912"/>
            <a:ext cx="8718615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performance comparison between supervised</a:t>
            </a:r>
            <a:r>
              <a:rPr lang="zh-CN" altLang="en-US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 and unsupervised</a:t>
            </a:r>
            <a:r>
              <a:rPr lang="zh-CN" altLang="en-US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methods has been investigated in Just-in-time defect prediction</a:t>
            </a:r>
            <a:r>
              <a:rPr lang="zh-CN" altLang="en-US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(JIT-SDP) and </a:t>
            </a:r>
          </a:p>
          <a:p>
            <a:r>
              <a:rPr lang="zh-CN" altLang="en-US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altLang="zh-CN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file-level defect prediction</a:t>
            </a:r>
            <a:r>
              <a:rPr lang="zh-CN" altLang="en-US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(FL-SDP).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However, this issue has not been investigated in SVP .</a:t>
            </a:r>
            <a:endParaRPr lang="zh-CN" altLang="en-US" sz="18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4183770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Methodology 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Research Questions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2185" y="1361905"/>
            <a:ext cx="7466340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RQ1</a:t>
            </a:r>
            <a:r>
              <a:rPr lang="zh-CN" altLang="en-US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How are performance comparison results among all our considered methods in the </a:t>
            </a:r>
            <a:r>
              <a:rPr lang="en-US" altLang="zh-CN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within-project SVP scenario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terms of effort-aware performance measures? </a:t>
            </a:r>
          </a:p>
        </p:txBody>
      </p:sp>
      <p:sp>
        <p:nvSpPr>
          <p:cNvPr id="5" name="椭圆 34"/>
          <p:cNvSpPr/>
          <p:nvPr/>
        </p:nvSpPr>
        <p:spPr>
          <a:xfrm>
            <a:off x="687784" y="1483615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椭圆 34"/>
          <p:cNvSpPr/>
          <p:nvPr/>
        </p:nvSpPr>
        <p:spPr>
          <a:xfrm>
            <a:off x="696356" y="3089445"/>
            <a:ext cx="123534" cy="128260"/>
          </a:xfrm>
          <a:prstGeom prst="ellipse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2185" y="2964733"/>
            <a:ext cx="746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RQ2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How are performance comparison results among all our considered methods in the </a:t>
            </a:r>
            <a:r>
              <a:rPr lang="en-US" sz="1600" dirty="0">
                <a:solidFill>
                  <a:srgbClr val="071F6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cross-project SVP scenario </a:t>
            </a:r>
            <a:r>
              <a:rPr 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terms of effort-aware performance measures?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835"/>
            <a:ext cx="9016124" cy="2684063"/>
          </a:xfrm>
          <a:prstGeom prst="rect">
            <a:avLst/>
          </a:prstGeom>
        </p:spPr>
      </p:pic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4322013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Methodology 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Evaluation Scenarios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1585" y="740823"/>
            <a:ext cx="7737872" cy="786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Within-project Security Vulnerability Prediction Scenario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Cross-project Security Vulnerability Prediction Scenario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933812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Methodology 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Datasets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6" y="1184838"/>
            <a:ext cx="7220607" cy="1879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0819" y="846284"/>
            <a:ext cx="3901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characteristics</a:t>
            </a:r>
            <a:r>
              <a:rPr lang="zh-CN" altLang="en-US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datasets</a:t>
            </a:r>
            <a:endParaRPr lang="en-US" sz="16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1926" y="3134917"/>
            <a:ext cx="746634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Drupal is a widely used content management system.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Moodle is an open-source learning management system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PHPMyAdmin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is a web based management tool for MySQL database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Total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modules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3,466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Total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vulnerabilities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5" y="208028"/>
            <a:ext cx="2847250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Methodology 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Metrics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744528" y="1181819"/>
            <a:ext cx="16253" cy="3961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27565" y="829632"/>
            <a:ext cx="3305802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Traditional  Software</a:t>
            </a:r>
            <a:r>
              <a:rPr lang="zh-CN" altLang="en-US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Metrics</a:t>
            </a:r>
            <a:endParaRPr lang="en-US" sz="16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3103" y="845134"/>
            <a:ext cx="312112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Text</a:t>
            </a:r>
            <a:r>
              <a:rPr lang="zh-CN" altLang="en-US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Mining based Metrics</a:t>
            </a:r>
            <a:endParaRPr lang="en-US" sz="16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77" y="1257554"/>
            <a:ext cx="4153389" cy="372031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261144" y="1837426"/>
            <a:ext cx="1410918" cy="672860"/>
            <a:chOff x="5261144" y="1837426"/>
            <a:chExt cx="1410918" cy="672860"/>
          </a:xfrm>
        </p:grpSpPr>
        <p:sp>
          <p:nvSpPr>
            <p:cNvPr id="16" name="Cloud 15"/>
            <p:cNvSpPr/>
            <p:nvPr/>
          </p:nvSpPr>
          <p:spPr>
            <a:xfrm>
              <a:off x="5309059" y="1837426"/>
              <a:ext cx="1173192" cy="672860"/>
            </a:xfrm>
            <a:prstGeom prst="cloud">
              <a:avLst/>
            </a:prstGeom>
            <a:solidFill>
              <a:srgbClr val="CEEA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1144" y="1987651"/>
              <a:ext cx="1410918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b="1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Bag</a:t>
              </a:r>
              <a:r>
                <a:rPr lang="en-US" altLang="zh-CN" b="1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-of-words</a:t>
              </a:r>
              <a:endParaRPr lang="en-US" sz="1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375582" y="1815856"/>
            <a:ext cx="1173192" cy="672860"/>
            <a:chOff x="7315200" y="1703716"/>
            <a:chExt cx="1173192" cy="672860"/>
          </a:xfrm>
        </p:grpSpPr>
        <p:sp>
          <p:nvSpPr>
            <p:cNvPr id="23" name="Cloud 22"/>
            <p:cNvSpPr/>
            <p:nvPr/>
          </p:nvSpPr>
          <p:spPr>
            <a:xfrm>
              <a:off x="7315200" y="1703716"/>
              <a:ext cx="1173192" cy="672860"/>
            </a:xfrm>
            <a:prstGeom prst="cloud">
              <a:avLst/>
            </a:prstGeom>
            <a:solidFill>
              <a:srgbClr val="F6E8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04981" y="1837426"/>
              <a:ext cx="793630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TF-IDF</a:t>
              </a:r>
              <a:endParaRPr lang="en-US" sz="1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66499" y="3090157"/>
            <a:ext cx="1657765" cy="1462692"/>
            <a:chOff x="6036998" y="2747444"/>
            <a:chExt cx="1657765" cy="1462692"/>
          </a:xfrm>
        </p:grpSpPr>
        <p:grpSp>
          <p:nvGrpSpPr>
            <p:cNvPr id="27" name="Group 26"/>
            <p:cNvGrpSpPr/>
            <p:nvPr/>
          </p:nvGrpSpPr>
          <p:grpSpPr>
            <a:xfrm>
              <a:off x="6075608" y="2822737"/>
              <a:ext cx="1619155" cy="1305226"/>
              <a:chOff x="6075608" y="2822737"/>
              <a:chExt cx="1619155" cy="1305226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5608" y="2822737"/>
                <a:ext cx="1541517" cy="977018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144617" y="3755553"/>
                <a:ext cx="1550146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Times New Roman" panose="02020603050405020304" charset="0"/>
                    <a:ea typeface="Times New Roman" panose="02020603050405020304" charset="0"/>
                    <a:cs typeface="Times New Roman" panose="02020603050405020304" charset="0"/>
                  </a:rPr>
                  <a:t>Random</a:t>
                </a:r>
                <a:r>
                  <a:rPr lang="zh-CN" altLang="en-US" dirty="0">
                    <a:latin typeface="Times New Roman" panose="02020603050405020304" charset="0"/>
                    <a:ea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dirty="0">
                    <a:latin typeface="Times New Roman" panose="02020603050405020304" charset="0"/>
                    <a:ea typeface="Times New Roman" panose="02020603050405020304" charset="0"/>
                    <a:cs typeface="Times New Roman" panose="02020603050405020304" charset="0"/>
                  </a:rPr>
                  <a:t>Forest</a:t>
                </a:r>
                <a:endParaRPr lang="en-US" sz="1400" dirty="0"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30" name="矩形 14"/>
            <p:cNvSpPr/>
            <p:nvPr/>
          </p:nvSpPr>
          <p:spPr>
            <a:xfrm>
              <a:off x="6036998" y="2747444"/>
              <a:ext cx="1631887" cy="146269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9" name="Right Arrow 28"/>
          <p:cNvSpPr/>
          <p:nvPr/>
        </p:nvSpPr>
        <p:spPr>
          <a:xfrm rot="2989205">
            <a:off x="6045652" y="2599469"/>
            <a:ext cx="541075" cy="345057"/>
          </a:xfrm>
          <a:prstGeom prst="rightArrow">
            <a:avLst/>
          </a:prstGeom>
          <a:solidFill>
            <a:srgbClr val="CEE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Right Arrow 34"/>
          <p:cNvSpPr/>
          <p:nvPr/>
        </p:nvSpPr>
        <p:spPr>
          <a:xfrm rot="18610795" flipH="1">
            <a:off x="7179492" y="2582541"/>
            <a:ext cx="541075" cy="345057"/>
          </a:xfrm>
          <a:prstGeom prst="rightArrow">
            <a:avLst/>
          </a:prstGeom>
          <a:solidFill>
            <a:srgbClr val="F6E8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5022</TotalTime>
  <Words>1179</Words>
  <Application>Microsoft Macintosh PowerPoint</Application>
  <PresentationFormat>On-screen Show (16:9)</PresentationFormat>
  <Paragraphs>234</Paragraphs>
  <Slides>32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微软雅黑</vt:lpstr>
      <vt:lpstr>宋体</vt:lpstr>
      <vt:lpstr>华文行楷</vt:lpstr>
      <vt:lpstr>幼圆</vt:lpstr>
      <vt:lpstr>方正黑体简体</vt:lpstr>
      <vt:lpstr>经典综艺体简</vt:lpstr>
      <vt:lpstr>Arial</vt:lpstr>
      <vt:lpstr>Arial Black</vt:lpstr>
      <vt:lpstr>Calibri</vt:lpstr>
      <vt:lpstr>Cambria Math</vt:lpstr>
      <vt:lpstr>Helvetica Neue</vt:lpstr>
      <vt:lpstr>Times New Roman</vt:lpstr>
      <vt:lpstr>Wingdings 2</vt:lpstr>
      <vt:lpstr>A000120140530A99PPBG</vt:lpstr>
      <vt:lpstr>Equation.3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Yingquan Zhao</cp:lastModifiedBy>
  <cp:revision>1210</cp:revision>
  <cp:lastPrinted>2018-11-19T01:52:45Z</cp:lastPrinted>
  <dcterms:created xsi:type="dcterms:W3CDTF">2014-06-03T07:56:00Z</dcterms:created>
  <dcterms:modified xsi:type="dcterms:W3CDTF">2018-11-23T04:00:14Z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